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9" r:id="rId2"/>
    <p:sldId id="265" r:id="rId3"/>
    <p:sldId id="264" r:id="rId4"/>
    <p:sldId id="291" r:id="rId5"/>
    <p:sldId id="292" r:id="rId6"/>
    <p:sldId id="293" r:id="rId7"/>
    <p:sldId id="294" r:id="rId8"/>
    <p:sldId id="260" r:id="rId9"/>
    <p:sldId id="270" r:id="rId10"/>
    <p:sldId id="266" r:id="rId11"/>
    <p:sldId id="288" r:id="rId12"/>
    <p:sldId id="268" r:id="rId13"/>
    <p:sldId id="269" r:id="rId14"/>
    <p:sldId id="289" r:id="rId15"/>
    <p:sldId id="278" r:id="rId16"/>
    <p:sldId id="277" r:id="rId17"/>
    <p:sldId id="279" r:id="rId18"/>
    <p:sldId id="267" r:id="rId19"/>
    <p:sldId id="272" r:id="rId20"/>
    <p:sldId id="273" r:id="rId21"/>
    <p:sldId id="280" r:id="rId22"/>
    <p:sldId id="281" r:id="rId23"/>
    <p:sldId id="282" r:id="rId24"/>
    <p:sldId id="274" r:id="rId25"/>
    <p:sldId id="275" r:id="rId26"/>
    <p:sldId id="290" r:id="rId27"/>
    <p:sldId id="276" r:id="rId28"/>
    <p:sldId id="283" r:id="rId29"/>
    <p:sldId id="285" r:id="rId30"/>
    <p:sldId id="284" r:id="rId31"/>
    <p:sldId id="271" r:id="rId32"/>
    <p:sldId id="258"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Thomas" initials="JT" lastIdx="6" clrIdx="0">
    <p:extLst>
      <p:ext uri="{19B8F6BF-5375-455C-9EA6-DF929625EA0E}">
        <p15:presenceInfo xmlns:p15="http://schemas.microsoft.com/office/powerpoint/2012/main" userId="Jennifer Thom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4" autoAdjust="0"/>
    <p:restoredTop sz="94660"/>
  </p:normalViewPr>
  <p:slideViewPr>
    <p:cSldViewPr snapToGrid="0">
      <p:cViewPr varScale="1">
        <p:scale>
          <a:sx n="85" d="100"/>
          <a:sy n="85" d="100"/>
        </p:scale>
        <p:origin x="6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8T15:44:27.733"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CC7E8-7C5C-45FD-904B-B2E4B2A04893}" type="datetimeFigureOut">
              <a:rPr lang="ko-KR" altLang="en-US" smtClean="0"/>
              <a:t>2021-04-11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DB961-FF3C-4DD1-9471-5430AB6F00F3}" type="slidenum">
              <a:rPr lang="ko-KR" altLang="en-US" smtClean="0"/>
              <a:t>‹#›</a:t>
            </a:fld>
            <a:endParaRPr lang="ko-KR" altLang="en-US"/>
          </a:p>
        </p:txBody>
      </p:sp>
    </p:spTree>
    <p:extLst>
      <p:ext uri="{BB962C8B-B14F-4D97-AF65-F5344CB8AC3E}">
        <p14:creationId xmlns:p14="http://schemas.microsoft.com/office/powerpoint/2010/main" val="28444944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Google Shape;288;p20:notes"/>
              <p:cNvSpPr txBox="1">
                <a:spLocks noGrp="1"/>
              </p:cNvSpPr>
              <p:nvPr>
                <p:ph type="body" idx="1"/>
              </p:nvPr>
            </p:nvSpPr>
            <p:spPr>
              <a:xfrm>
                <a:off x="685800" y="4343400"/>
                <a:ext cx="5487035" cy="4115435"/>
              </a:xfrm>
              <a:prstGeom prst="rect">
                <a:avLst/>
              </a:prstGeom>
              <a:noFill/>
              <a:ln w="0">
                <a:noFill/>
                <a:prstDash/>
              </a:ln>
            </p:spPr>
            <p:txBody>
              <a:bodyPr vert="horz" wrap="square" lIns="91440" tIns="91440" rIns="91440" bIns="91440" numCol="1" anchor="t">
                <a:noAutofit/>
              </a:bodyPr>
              <a:lstStyle/>
              <a:p>
                <a:pPr marL="0" indent="0" algn="l" rtl="0" latinLnBrk="0">
                  <a:spcBef>
                    <a:spcPts val="0"/>
                  </a:spcBef>
                  <a:spcAft>
                    <a:spcPts val="0"/>
                  </a:spcAft>
                  <a:buFontTx/>
                  <a:buNone/>
                </a:pPr>
                <a:endParaRPr/>
              </a:p>
            </p:txBody>
          </p:sp>
          <p:sp>
            <p:nvSpPr>
              <p:cNvPr id="289" name="Google Shape;289;p20: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Tree>
      </p:cSld>
      <p:clrMapOvr>
        <a:masterClrMapping/>
      </p:clrMapOvr>
    </p:notes>
  </mc:Choice>
  <mc:Fallback xmlns:mc="http://schemas.openxmlformats.org/markup-compatibility/2006" xmlns:p="http://schemas.openxmlformats.org/presentationml/2006/main" xmlns:r="http://schemas.openxmlformats.org/officeDocument/2006/relationships" xmlns:a="http://schemas.openxmlformats.org/drawingml/2006/main" xmlns="" xmlns:p14="http://schemas.microsoft.com/office/powerpoint/2010/main">
    <p:transition spd="slow"/>
  </mc:Fallback>
</mc:AlternateConten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8B845-8CDB-46FA-BD27-5FE26E59300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247BE9A-5778-40CD-A41B-11699862E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8BAE5ED-0631-47AC-9A70-BE0D842ABBDE}"/>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5" name="바닥글 개체 틀 4">
            <a:extLst>
              <a:ext uri="{FF2B5EF4-FFF2-40B4-BE49-F238E27FC236}">
                <a16:creationId xmlns:a16="http://schemas.microsoft.com/office/drawing/2014/main" id="{9275CCD5-C994-4860-B63C-59D662F47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2C241E-5C7A-4EA2-91DB-DD443A410DD7}"/>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4252142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68B3D-0E2D-4453-8C06-E90A2AFE78C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F60DA30-D340-4733-95EF-05B36A6CDF4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8327210-B787-40E2-BD1D-7F079C336264}"/>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5" name="바닥글 개체 틀 4">
            <a:extLst>
              <a:ext uri="{FF2B5EF4-FFF2-40B4-BE49-F238E27FC236}">
                <a16:creationId xmlns:a16="http://schemas.microsoft.com/office/drawing/2014/main" id="{E15C8E44-57B1-465F-9457-8D796359ED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D7830A0-3181-4D56-8B58-A235F96DB746}"/>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3640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FA2E130-DCE8-4093-B2F0-FE5BA3B317D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6F9F4E8-0F8F-4BEB-8520-6B34A53C579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15921-624B-4688-9497-05C35A5D3E20}"/>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5" name="바닥글 개체 틀 4">
            <a:extLst>
              <a:ext uri="{FF2B5EF4-FFF2-40B4-BE49-F238E27FC236}">
                <a16:creationId xmlns:a16="http://schemas.microsoft.com/office/drawing/2014/main" id="{97959BD5-443E-47C8-B1C3-27EB2DD7AA6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51E7715-51A4-4A29-A06A-C7DA544312A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4215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247C3-4F0C-421D-BC69-13BE78A0C08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0F20E0-B60D-460B-B98B-6996CD82877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2A6C53-4C60-43D9-8CAC-F24C37FA4E28}"/>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5" name="바닥글 개체 틀 4">
            <a:extLst>
              <a:ext uri="{FF2B5EF4-FFF2-40B4-BE49-F238E27FC236}">
                <a16:creationId xmlns:a16="http://schemas.microsoft.com/office/drawing/2014/main" id="{772D3EC3-804D-4FA3-B760-9724D7CF75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87FC5B3-C139-4AC5-9A9E-80E68F4942F5}"/>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9370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EB50F-1AE1-431D-A6E1-35F703585D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286642F-D0C5-45CC-95AB-DBCB8AC215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A5FBF8D-E020-494D-9215-A12E5E1AAAD7}"/>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5" name="바닥글 개체 틀 4">
            <a:extLst>
              <a:ext uri="{FF2B5EF4-FFF2-40B4-BE49-F238E27FC236}">
                <a16:creationId xmlns:a16="http://schemas.microsoft.com/office/drawing/2014/main" id="{92B850CC-0602-4E33-A175-FE08CDAE4F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E34F0F-5E5E-41D9-A20D-3B8221833F5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279018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F82276-E02F-4503-930D-16E3A7F962D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4D6987E-9688-4CD2-A3AF-0D885F6E507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E13871-EC15-46DE-941E-8864BC1DEB2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3ACF7CE-91F5-463C-B575-91E0D732A6C2}"/>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6" name="바닥글 개체 틀 5">
            <a:extLst>
              <a:ext uri="{FF2B5EF4-FFF2-40B4-BE49-F238E27FC236}">
                <a16:creationId xmlns:a16="http://schemas.microsoft.com/office/drawing/2014/main" id="{7D8DB8CC-E755-4878-B32A-C8D4FD60C03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74A0DEF-317B-413F-9BEE-C88BBF72CE00}"/>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57352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CD9F8C-3A43-4497-A02D-CA59466D6AF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2D9249D-B83F-4B58-B587-020BC0979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A3C894C-861E-46ED-97FF-AB58409827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133BE1F-1216-4CB1-8775-D38768B36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253057B-AA2E-4980-B74D-2A4E516A151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F9BB5B-167F-4001-9BB1-D94C4BC7DE3A}"/>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8" name="바닥글 개체 틀 7">
            <a:extLst>
              <a:ext uri="{FF2B5EF4-FFF2-40B4-BE49-F238E27FC236}">
                <a16:creationId xmlns:a16="http://schemas.microsoft.com/office/drawing/2014/main" id="{6A150C38-F582-4139-890E-0727AB1C960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87172F3-9FAA-4F09-823E-80EFF8C68ED8}"/>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6214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F76C28-A9F3-43DD-965F-610ED99719C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894EDDA-A5D8-4C60-A298-D24D19D70A5F}"/>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4" name="바닥글 개체 틀 3">
            <a:extLst>
              <a:ext uri="{FF2B5EF4-FFF2-40B4-BE49-F238E27FC236}">
                <a16:creationId xmlns:a16="http://schemas.microsoft.com/office/drawing/2014/main" id="{C755D3C2-86A0-45BC-9886-01DBA5549A7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7397696-B724-45D8-87BA-B72F43B82301}"/>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5402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050857-B9F6-4B4D-A1F4-93F86F6F0305}"/>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3" name="바닥글 개체 틀 2">
            <a:extLst>
              <a:ext uri="{FF2B5EF4-FFF2-40B4-BE49-F238E27FC236}">
                <a16:creationId xmlns:a16="http://schemas.microsoft.com/office/drawing/2014/main" id="{2EB92638-D860-4CDA-8BCC-45F70972A07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0699F1C-F467-40E3-9E78-99E3C89D3F8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850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A90F82-751E-4A33-81B2-E303B53CF01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50317B1-E080-4756-81A0-64C699010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3640A67-0E03-49E5-B7BF-73E02A575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95F7B1E-D921-44C7-B866-49DB34468EC5}"/>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6" name="바닥글 개체 틀 5">
            <a:extLst>
              <a:ext uri="{FF2B5EF4-FFF2-40B4-BE49-F238E27FC236}">
                <a16:creationId xmlns:a16="http://schemas.microsoft.com/office/drawing/2014/main" id="{C381AF4F-84C5-4A05-83C1-04957A26F4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B22DA4-DDEA-483E-BDB5-AA99C4B0DB0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16630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C818EF-6870-4CF9-BEA6-A812328047F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1625CB-FA49-445E-9B20-9D70486EFF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9D29FDC-E8F0-400F-ACC6-0EAD609E6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F7F2713-50AC-467A-9670-F65F53DDFBFC}"/>
              </a:ext>
            </a:extLst>
          </p:cNvPr>
          <p:cNvSpPr>
            <a:spLocks noGrp="1"/>
          </p:cNvSpPr>
          <p:nvPr>
            <p:ph type="dt" sz="half" idx="10"/>
          </p:nvPr>
        </p:nvSpPr>
        <p:spPr/>
        <p:txBody>
          <a:bodyPr/>
          <a:lstStyle/>
          <a:p>
            <a:fld id="{7A9C95CC-FE8C-49F0-9EE3-ADF606B32205}" type="datetimeFigureOut">
              <a:rPr lang="ko-KR" altLang="en-US" smtClean="0"/>
              <a:t>2021-04-11</a:t>
            </a:fld>
            <a:endParaRPr lang="ko-KR" altLang="en-US"/>
          </a:p>
        </p:txBody>
      </p:sp>
      <p:sp>
        <p:nvSpPr>
          <p:cNvPr id="6" name="바닥글 개체 틀 5">
            <a:extLst>
              <a:ext uri="{FF2B5EF4-FFF2-40B4-BE49-F238E27FC236}">
                <a16:creationId xmlns:a16="http://schemas.microsoft.com/office/drawing/2014/main" id="{9B08A9ED-1924-469F-A1A5-752C3CA1518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EBBBEAC-BFFD-43A0-A093-6F18C4912A2A}"/>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27813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C7C34C-5EFA-4D24-841C-F31A173AF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1377E48-D0E7-4B72-9B88-E2DE3274F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CB929-1660-4D87-90F2-FD6C62C17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C95CC-FE8C-49F0-9EE3-ADF606B32205}" type="datetimeFigureOut">
              <a:rPr lang="ko-KR" altLang="en-US" smtClean="0"/>
              <a:t>2021-04-11</a:t>
            </a:fld>
            <a:endParaRPr lang="ko-KR" altLang="en-US"/>
          </a:p>
        </p:txBody>
      </p:sp>
      <p:sp>
        <p:nvSpPr>
          <p:cNvPr id="5" name="바닥글 개체 틀 4">
            <a:extLst>
              <a:ext uri="{FF2B5EF4-FFF2-40B4-BE49-F238E27FC236}">
                <a16:creationId xmlns:a16="http://schemas.microsoft.com/office/drawing/2014/main" id="{5E701B73-B1F2-4B0B-A276-48B894883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F151DDE-DB57-4653-9969-127BD69A3D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052570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219200" y="2192625"/>
            <a:ext cx="3877985" cy="1754326"/>
          </a:xfrm>
          <a:prstGeom prst="rect">
            <a:avLst/>
          </a:prstGeom>
          <a:noFill/>
        </p:spPr>
        <p:txBody>
          <a:bodyPr wrap="none" rtlCol="0">
            <a:spAutoFit/>
          </a:bodyPr>
          <a:lstStyle/>
          <a:p>
            <a:endParaRPr lang="en-US" altLang="ko-KR" sz="5400" dirty="0">
              <a:solidFill>
                <a:schemeClr val="bg1"/>
              </a:solidFill>
              <a:latin typeface="KoPub돋움체 Bold" panose="00000800000000000000" pitchFamily="2" charset="-127"/>
              <a:ea typeface="KoPub돋움체 Bold" panose="00000800000000000000" pitchFamily="2" charset="-127"/>
            </a:endParaRPr>
          </a:p>
          <a:p>
            <a:r>
              <a:rPr lang="ko-KR" altLang="en-US" sz="5400" dirty="0">
                <a:solidFill>
                  <a:schemeClr val="bg1"/>
                </a:solidFill>
                <a:latin typeface="HY견고딕" panose="02030600000101010101" pitchFamily="18" charset="-127"/>
                <a:ea typeface="HY견고딕" panose="02030600000101010101" pitchFamily="18" charset="-127"/>
              </a:rPr>
              <a:t>이웃의 솜씨</a:t>
            </a:r>
          </a:p>
        </p:txBody>
      </p:sp>
      <p:cxnSp>
        <p:nvCxnSpPr>
          <p:cNvPr id="6" name="직선 연결선 5"/>
          <p:cNvCxnSpPr/>
          <p:nvPr/>
        </p:nvCxnSpPr>
        <p:spPr>
          <a:xfrm>
            <a:off x="1104900" y="41148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F81D3A-2AAB-45D0-A1CC-F6F2B3964470}"/>
              </a:ext>
            </a:extLst>
          </p:cNvPr>
          <p:cNvSpPr txBox="1"/>
          <p:nvPr/>
        </p:nvSpPr>
        <p:spPr>
          <a:xfrm>
            <a:off x="6545801" y="4278922"/>
            <a:ext cx="4179349" cy="369332"/>
          </a:xfrm>
          <a:prstGeom prst="rect">
            <a:avLst/>
          </a:prstGeom>
          <a:noFill/>
        </p:spPr>
        <p:txBody>
          <a:bodyPr wrap="none" rtlCol="0">
            <a:spAutoFit/>
          </a:bodyPr>
          <a:lstStyle/>
          <a:p>
            <a:r>
              <a:rPr lang="ko-KR" altLang="en-US" dirty="0">
                <a:solidFill>
                  <a:schemeClr val="bg1"/>
                </a:solidFill>
              </a:rPr>
              <a:t>김혜원</a:t>
            </a:r>
            <a:r>
              <a:rPr lang="en-US" altLang="ko-KR" dirty="0">
                <a:solidFill>
                  <a:schemeClr val="bg1"/>
                </a:solidFill>
              </a:rPr>
              <a:t>, </a:t>
            </a:r>
            <a:r>
              <a:rPr lang="ko-KR" altLang="en-US" dirty="0">
                <a:solidFill>
                  <a:schemeClr val="bg1"/>
                </a:solidFill>
              </a:rPr>
              <a:t>정지수</a:t>
            </a:r>
            <a:r>
              <a:rPr lang="en-US" altLang="ko-KR" dirty="0">
                <a:solidFill>
                  <a:schemeClr val="bg1"/>
                </a:solidFill>
              </a:rPr>
              <a:t>, </a:t>
            </a:r>
            <a:r>
              <a:rPr lang="ko-KR" altLang="en-US" dirty="0" err="1">
                <a:solidFill>
                  <a:schemeClr val="bg1"/>
                </a:solidFill>
              </a:rPr>
              <a:t>윤연오</a:t>
            </a:r>
            <a:r>
              <a:rPr lang="en-US" altLang="ko-KR" dirty="0">
                <a:solidFill>
                  <a:schemeClr val="bg1"/>
                </a:solidFill>
              </a:rPr>
              <a:t>, </a:t>
            </a:r>
            <a:r>
              <a:rPr lang="ko-KR" altLang="en-US" dirty="0">
                <a:solidFill>
                  <a:schemeClr val="bg1"/>
                </a:solidFill>
              </a:rPr>
              <a:t>이정민</a:t>
            </a:r>
            <a:r>
              <a:rPr lang="en-US" altLang="ko-KR" dirty="0">
                <a:solidFill>
                  <a:schemeClr val="bg1"/>
                </a:solidFill>
              </a:rPr>
              <a:t>, </a:t>
            </a:r>
            <a:r>
              <a:rPr lang="ko-KR" altLang="en-US" dirty="0">
                <a:solidFill>
                  <a:schemeClr val="bg1"/>
                </a:solidFill>
              </a:rPr>
              <a:t>이은지</a:t>
            </a:r>
          </a:p>
        </p:txBody>
      </p:sp>
    </p:spTree>
    <p:extLst>
      <p:ext uri="{BB962C8B-B14F-4D97-AF65-F5344CB8AC3E}">
        <p14:creationId xmlns:p14="http://schemas.microsoft.com/office/powerpoint/2010/main" val="153604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04</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2489784"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ER</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6" name="그림 5">
            <a:extLst>
              <a:ext uri="{FF2B5EF4-FFF2-40B4-BE49-F238E27FC236}">
                <a16:creationId xmlns:a16="http://schemas.microsoft.com/office/drawing/2014/main" id="{06E8672F-40B5-4226-8371-3583D524027B}"/>
              </a:ext>
            </a:extLst>
          </p:cNvPr>
          <p:cNvPicPr>
            <a:picLocks noChangeAspect="1"/>
          </p:cNvPicPr>
          <p:nvPr/>
        </p:nvPicPr>
        <p:blipFill>
          <a:blip r:embed="rId2"/>
          <a:stretch>
            <a:fillRect/>
          </a:stretch>
        </p:blipFill>
        <p:spPr>
          <a:xfrm>
            <a:off x="527839" y="1287288"/>
            <a:ext cx="11020753" cy="5246078"/>
          </a:xfrm>
          <a:prstGeom prst="rect">
            <a:avLst/>
          </a:prstGeom>
        </p:spPr>
      </p:pic>
    </p:spTree>
    <p:extLst>
      <p:ext uri="{BB962C8B-B14F-4D97-AF65-F5344CB8AC3E}">
        <p14:creationId xmlns:p14="http://schemas.microsoft.com/office/powerpoint/2010/main" val="331997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05</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4063933"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USECASE </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5" name="그림 4">
            <a:extLst>
              <a:ext uri="{FF2B5EF4-FFF2-40B4-BE49-F238E27FC236}">
                <a16:creationId xmlns:a16="http://schemas.microsoft.com/office/drawing/2014/main" id="{617AB173-32A1-46B5-A049-E9BFFCE3F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940" y="1188676"/>
            <a:ext cx="8614107" cy="5648838"/>
          </a:xfrm>
          <a:prstGeom prst="rect">
            <a:avLst/>
          </a:prstGeom>
        </p:spPr>
      </p:pic>
    </p:spTree>
    <p:extLst>
      <p:ext uri="{BB962C8B-B14F-4D97-AF65-F5344CB8AC3E}">
        <p14:creationId xmlns:p14="http://schemas.microsoft.com/office/powerpoint/2010/main" val="10411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6" name="TextBox 5">
            <a:extLst>
              <a:ext uri="{FF2B5EF4-FFF2-40B4-BE49-F238E27FC236}">
                <a16:creationId xmlns:a16="http://schemas.microsoft.com/office/drawing/2014/main" id="{047A00B0-2FE1-43F4-80CB-CA381F27959B}"/>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1)  </a:t>
            </a:r>
            <a:r>
              <a:rPr lang="ko-KR" altLang="en-US" spc="-150" dirty="0">
                <a:latin typeface="+mj-ea"/>
                <a:ea typeface="+mj-ea"/>
              </a:rPr>
              <a:t>역할분담</a:t>
            </a:r>
          </a:p>
        </p:txBody>
      </p:sp>
      <p:sp>
        <p:nvSpPr>
          <p:cNvPr id="5" name="TextBox 4">
            <a:extLst>
              <a:ext uri="{FF2B5EF4-FFF2-40B4-BE49-F238E27FC236}">
                <a16:creationId xmlns:a16="http://schemas.microsoft.com/office/drawing/2014/main" id="{E7ACC452-57E7-4C2F-BFCF-BAA6325CAC1C}"/>
              </a:ext>
            </a:extLst>
          </p:cNvPr>
          <p:cNvSpPr txBox="1"/>
          <p:nvPr/>
        </p:nvSpPr>
        <p:spPr>
          <a:xfrm>
            <a:off x="1498585" y="2314056"/>
            <a:ext cx="877163" cy="369332"/>
          </a:xfrm>
          <a:prstGeom prst="rect">
            <a:avLst/>
          </a:prstGeom>
          <a:noFill/>
        </p:spPr>
        <p:txBody>
          <a:bodyPr wrap="none" rtlCol="0">
            <a:spAutoFit/>
          </a:bodyPr>
          <a:lstStyle/>
          <a:p>
            <a:r>
              <a:rPr lang="ko-KR" altLang="en-US" b="1" i="1" u="sng" dirty="0">
                <a:solidFill>
                  <a:srgbClr val="7030A0"/>
                </a:solidFill>
              </a:rPr>
              <a:t>김혜원</a:t>
            </a:r>
          </a:p>
        </p:txBody>
      </p:sp>
      <p:sp>
        <p:nvSpPr>
          <p:cNvPr id="9" name="TextBox 8">
            <a:extLst>
              <a:ext uri="{FF2B5EF4-FFF2-40B4-BE49-F238E27FC236}">
                <a16:creationId xmlns:a16="http://schemas.microsoft.com/office/drawing/2014/main" id="{1BD426C8-C533-4429-8799-A1AC29DBA196}"/>
              </a:ext>
            </a:extLst>
          </p:cNvPr>
          <p:cNvSpPr txBox="1"/>
          <p:nvPr/>
        </p:nvSpPr>
        <p:spPr>
          <a:xfrm>
            <a:off x="3619677" y="2310275"/>
            <a:ext cx="877163" cy="369332"/>
          </a:xfrm>
          <a:prstGeom prst="rect">
            <a:avLst/>
          </a:prstGeom>
          <a:noFill/>
        </p:spPr>
        <p:txBody>
          <a:bodyPr wrap="none" rtlCol="0">
            <a:spAutoFit/>
          </a:bodyPr>
          <a:lstStyle/>
          <a:p>
            <a:r>
              <a:rPr lang="ko-KR" altLang="en-US" b="1" i="1" u="sng" dirty="0">
                <a:solidFill>
                  <a:srgbClr val="7030A0"/>
                </a:solidFill>
              </a:rPr>
              <a:t>정지수</a:t>
            </a:r>
          </a:p>
        </p:txBody>
      </p:sp>
      <p:sp>
        <p:nvSpPr>
          <p:cNvPr id="10" name="TextBox 9">
            <a:extLst>
              <a:ext uri="{FF2B5EF4-FFF2-40B4-BE49-F238E27FC236}">
                <a16:creationId xmlns:a16="http://schemas.microsoft.com/office/drawing/2014/main" id="{3C85E50F-36C9-4477-91EA-93A4AD6F712C}"/>
              </a:ext>
            </a:extLst>
          </p:cNvPr>
          <p:cNvSpPr txBox="1"/>
          <p:nvPr/>
        </p:nvSpPr>
        <p:spPr>
          <a:xfrm>
            <a:off x="9905219" y="2305262"/>
            <a:ext cx="877163" cy="369332"/>
          </a:xfrm>
          <a:prstGeom prst="rect">
            <a:avLst/>
          </a:prstGeom>
          <a:noFill/>
        </p:spPr>
        <p:txBody>
          <a:bodyPr wrap="none" rtlCol="0">
            <a:spAutoFit/>
          </a:bodyPr>
          <a:lstStyle/>
          <a:p>
            <a:r>
              <a:rPr lang="ko-KR" altLang="en-US" b="1" i="1" u="sng" dirty="0">
                <a:solidFill>
                  <a:srgbClr val="7030A0"/>
                </a:solidFill>
              </a:rPr>
              <a:t>이은지</a:t>
            </a:r>
          </a:p>
        </p:txBody>
      </p:sp>
      <p:sp>
        <p:nvSpPr>
          <p:cNvPr id="11" name="TextBox 10">
            <a:extLst>
              <a:ext uri="{FF2B5EF4-FFF2-40B4-BE49-F238E27FC236}">
                <a16:creationId xmlns:a16="http://schemas.microsoft.com/office/drawing/2014/main" id="{A7480D6C-B1D1-43FB-935C-B5F082939238}"/>
              </a:ext>
            </a:extLst>
          </p:cNvPr>
          <p:cNvSpPr txBox="1"/>
          <p:nvPr/>
        </p:nvSpPr>
        <p:spPr>
          <a:xfrm>
            <a:off x="7853766" y="2305262"/>
            <a:ext cx="877163" cy="369332"/>
          </a:xfrm>
          <a:prstGeom prst="rect">
            <a:avLst/>
          </a:prstGeom>
          <a:noFill/>
        </p:spPr>
        <p:txBody>
          <a:bodyPr wrap="none" rtlCol="0">
            <a:spAutoFit/>
          </a:bodyPr>
          <a:lstStyle/>
          <a:p>
            <a:r>
              <a:rPr lang="ko-KR" altLang="en-US" b="1" i="1" u="sng" dirty="0">
                <a:solidFill>
                  <a:srgbClr val="7030A0"/>
                </a:solidFill>
              </a:rPr>
              <a:t>이정민</a:t>
            </a:r>
          </a:p>
        </p:txBody>
      </p:sp>
      <p:sp>
        <p:nvSpPr>
          <p:cNvPr id="12" name="TextBox 11">
            <a:extLst>
              <a:ext uri="{FF2B5EF4-FFF2-40B4-BE49-F238E27FC236}">
                <a16:creationId xmlns:a16="http://schemas.microsoft.com/office/drawing/2014/main" id="{C5F3F4BC-FE73-4949-A65D-D72830811A6A}"/>
              </a:ext>
            </a:extLst>
          </p:cNvPr>
          <p:cNvSpPr txBox="1"/>
          <p:nvPr/>
        </p:nvSpPr>
        <p:spPr>
          <a:xfrm>
            <a:off x="5701902" y="2305262"/>
            <a:ext cx="877163" cy="369332"/>
          </a:xfrm>
          <a:prstGeom prst="rect">
            <a:avLst/>
          </a:prstGeom>
          <a:noFill/>
        </p:spPr>
        <p:txBody>
          <a:bodyPr wrap="none" rtlCol="0">
            <a:spAutoFit/>
          </a:bodyPr>
          <a:lstStyle/>
          <a:p>
            <a:r>
              <a:rPr lang="ko-KR" altLang="en-US" b="1" i="1" u="sng" dirty="0" err="1">
                <a:solidFill>
                  <a:srgbClr val="7030A0"/>
                </a:solidFill>
              </a:rPr>
              <a:t>윤연오</a:t>
            </a:r>
            <a:endParaRPr lang="ko-KR" altLang="en-US" b="1" i="1" u="sng" dirty="0">
              <a:solidFill>
                <a:srgbClr val="7030A0"/>
              </a:solidFill>
            </a:endParaRPr>
          </a:p>
        </p:txBody>
      </p:sp>
      <p:sp>
        <p:nvSpPr>
          <p:cNvPr id="29" name="직사각형 28">
            <a:extLst>
              <a:ext uri="{FF2B5EF4-FFF2-40B4-BE49-F238E27FC236}">
                <a16:creationId xmlns:a16="http://schemas.microsoft.com/office/drawing/2014/main" id="{D4C99904-1732-42BA-BD76-9738CEC1D7CF}"/>
              </a:ext>
            </a:extLst>
          </p:cNvPr>
          <p:cNvSpPr/>
          <p:nvPr/>
        </p:nvSpPr>
        <p:spPr>
          <a:xfrm>
            <a:off x="0" y="-15761"/>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E394DD43-C83A-44B5-B09F-4122093D0C91}"/>
              </a:ext>
            </a:extLst>
          </p:cNvPr>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31" name="TextBox 30">
            <a:extLst>
              <a:ext uri="{FF2B5EF4-FFF2-40B4-BE49-F238E27FC236}">
                <a16:creationId xmlns:a16="http://schemas.microsoft.com/office/drawing/2014/main" id="{90A3FC82-EBD6-4705-8969-1E84B49040C6}"/>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17" name="직사각형 16">
            <a:extLst>
              <a:ext uri="{FF2B5EF4-FFF2-40B4-BE49-F238E27FC236}">
                <a16:creationId xmlns:a16="http://schemas.microsoft.com/office/drawing/2014/main" id="{3CC94EED-0D01-4394-AA49-0AD4F5E1CF50}"/>
              </a:ext>
            </a:extLst>
          </p:cNvPr>
          <p:cNvSpPr/>
          <p:nvPr/>
        </p:nvSpPr>
        <p:spPr>
          <a:xfrm>
            <a:off x="3182467" y="2893444"/>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26E72DEE-6682-48E2-967C-A632C6253D7E}"/>
              </a:ext>
            </a:extLst>
          </p:cNvPr>
          <p:cNvSpPr/>
          <p:nvPr/>
        </p:nvSpPr>
        <p:spPr>
          <a:xfrm>
            <a:off x="1066797" y="2904803"/>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1281F2B5-8A18-42FA-96F1-22C7B7950B39}"/>
              </a:ext>
            </a:extLst>
          </p:cNvPr>
          <p:cNvSpPr/>
          <p:nvPr/>
        </p:nvSpPr>
        <p:spPr>
          <a:xfrm>
            <a:off x="5298137" y="2892247"/>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86AD37B4-57A2-4096-9391-78B2EDF49C80}"/>
              </a:ext>
            </a:extLst>
          </p:cNvPr>
          <p:cNvSpPr/>
          <p:nvPr/>
        </p:nvSpPr>
        <p:spPr>
          <a:xfrm>
            <a:off x="7413807" y="2892246"/>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F40E69FB-42CC-4582-AE1A-9A5AA8B47A6E}"/>
              </a:ext>
            </a:extLst>
          </p:cNvPr>
          <p:cNvSpPr/>
          <p:nvPr/>
        </p:nvSpPr>
        <p:spPr>
          <a:xfrm>
            <a:off x="9529477" y="2892245"/>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E51BB579-B3D2-4AA5-BA51-44C5F6595006}"/>
              </a:ext>
            </a:extLst>
          </p:cNvPr>
          <p:cNvSpPr txBox="1"/>
          <p:nvPr/>
        </p:nvSpPr>
        <p:spPr>
          <a:xfrm>
            <a:off x="3246542" y="2969296"/>
            <a:ext cx="1814785" cy="2662267"/>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a:t>
            </a:r>
            <a:r>
              <a:rPr lang="en-US" altLang="ko-KR" sz="1100" spc="-150" dirty="0">
                <a:latin typeface="나눔바른고딕OTF Light" pitchFamily="50" charset="-127"/>
                <a:ea typeface="나눔바른고딕OTF Light" pitchFamily="50" charset="-127"/>
              </a:rPr>
              <a:t>spring security </a:t>
            </a:r>
            <a:r>
              <a:rPr lang="ko-KR" altLang="en-US" sz="1100" spc="-150" dirty="0">
                <a:latin typeface="나눔바른고딕OTF Light" pitchFamily="50" charset="-127"/>
                <a:ea typeface="나눔바른고딕OTF Light" pitchFamily="50" charset="-127"/>
              </a:rPr>
              <a:t> </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로그인</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로그아웃</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아이디저장</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네이버로그인</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댓글 </a:t>
            </a:r>
            <a:r>
              <a:rPr lang="en-US" altLang="ko-KR" sz="1100" spc="-150" dirty="0">
                <a:latin typeface="나눔바른고딕OTF Light" pitchFamily="50" charset="-127"/>
                <a:ea typeface="나눔바른고딕OTF Light" pitchFamily="50" charset="-127"/>
              </a:rPr>
              <a:t>,</a:t>
            </a:r>
          </a:p>
          <a:p>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페이징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내 댓글 보기</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관리자페이지</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게시글관리</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일괄삭제</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신고하기</a:t>
            </a: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39" name="TextBox 38">
            <a:extLst>
              <a:ext uri="{FF2B5EF4-FFF2-40B4-BE49-F238E27FC236}">
                <a16:creationId xmlns:a16="http://schemas.microsoft.com/office/drawing/2014/main" id="{660515EF-0312-4241-90C8-18AB33C94104}"/>
              </a:ext>
            </a:extLst>
          </p:cNvPr>
          <p:cNvSpPr txBox="1"/>
          <p:nvPr/>
        </p:nvSpPr>
        <p:spPr>
          <a:xfrm>
            <a:off x="5367099" y="3015462"/>
            <a:ext cx="1651286" cy="1969770"/>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메인 팝업</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아이디</a:t>
            </a:r>
            <a:r>
              <a:rPr lang="en-US" altLang="ko-KR" sz="1100" spc="-150" dirty="0">
                <a:latin typeface="나눔바른고딕OTF Light" pitchFamily="50" charset="-127"/>
                <a:ea typeface="나눔바른고딕OTF Light" pitchFamily="50" charset="-127"/>
              </a:rPr>
              <a:t>/</a:t>
            </a:r>
            <a:r>
              <a:rPr lang="ko-KR" altLang="en-US" sz="1100" spc="-150" dirty="0" err="1">
                <a:latin typeface="나눔바른고딕OTF Light" pitchFamily="50" charset="-127"/>
                <a:ea typeface="나눔바른고딕OTF Light" pitchFamily="50" charset="-127"/>
              </a:rPr>
              <a:t>비밀번호찾기</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이메일 인증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비밀번호 변경</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관심품목</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   </a:t>
            </a:r>
            <a:r>
              <a:rPr lang="ko-KR" altLang="en-US" sz="1100" spc="-150" dirty="0">
                <a:latin typeface="나눔바른고딕OTF Light" pitchFamily="50" charset="-127"/>
                <a:ea typeface="나눔바른고딕OTF Light" pitchFamily="50" charset="-127"/>
              </a:rPr>
              <a:t>관심품목 추가</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삭제</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쪽지보내기</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받은</a:t>
            </a:r>
            <a:r>
              <a:rPr lang="en-US" altLang="ko-KR" sz="1100" spc="-150" dirty="0">
                <a:latin typeface="나눔바른고딕OTF Light" pitchFamily="50" charset="-127"/>
                <a:ea typeface="나눔바른고딕OTF Light" pitchFamily="50" charset="-127"/>
              </a:rPr>
              <a:t>/</a:t>
            </a:r>
            <a:r>
              <a:rPr lang="ko-KR" altLang="en-US" sz="1100" spc="-150" dirty="0" err="1">
                <a:latin typeface="나눔바른고딕OTF Light" pitchFamily="50" charset="-127"/>
                <a:ea typeface="나눔바른고딕OTF Light" pitchFamily="50" charset="-127"/>
              </a:rPr>
              <a:t>보낸쪽지함</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일괄삭제</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페이징</a:t>
            </a: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0" name="TextBox 39">
            <a:extLst>
              <a:ext uri="{FF2B5EF4-FFF2-40B4-BE49-F238E27FC236}">
                <a16:creationId xmlns:a16="http://schemas.microsoft.com/office/drawing/2014/main" id="{08586640-7806-43B6-8070-A8947EEB53C3}"/>
              </a:ext>
            </a:extLst>
          </p:cNvPr>
          <p:cNvSpPr txBox="1"/>
          <p:nvPr/>
        </p:nvSpPr>
        <p:spPr>
          <a:xfrm>
            <a:off x="7481244" y="2992379"/>
            <a:ext cx="1724530" cy="1646605"/>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메인페이지</a:t>
            </a:r>
            <a:r>
              <a:rPr lang="ko-KR" altLang="en-US" sz="1100" spc="-150" dirty="0">
                <a:latin typeface="나눔바른고딕OTF Light" pitchFamily="50" charset="-127"/>
                <a:ea typeface="나눔바른고딕OTF Light" pitchFamily="50" charset="-127"/>
              </a:rPr>
              <a:t> </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헤더</a:t>
            </a:r>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푸터</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쪽지보내기</a:t>
            </a:r>
            <a:r>
              <a:rPr lang="ko-KR" altLang="en-US" sz="1100" spc="-150" dirty="0">
                <a:latin typeface="나눔바른고딕OTF Light" pitchFamily="50" charset="-127"/>
                <a:ea typeface="나눔바른고딕OTF Light" pitchFamily="50" charset="-127"/>
              </a:rPr>
              <a:t> 팝업</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멤버십관리</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게시글목록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페이징</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   멤버십 만료 쪽지전송</a:t>
            </a: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1" name="TextBox 40">
            <a:extLst>
              <a:ext uri="{FF2B5EF4-FFF2-40B4-BE49-F238E27FC236}">
                <a16:creationId xmlns:a16="http://schemas.microsoft.com/office/drawing/2014/main" id="{72892D95-29FE-42EC-8854-D7D2969E3349}"/>
              </a:ext>
            </a:extLst>
          </p:cNvPr>
          <p:cNvSpPr txBox="1"/>
          <p:nvPr/>
        </p:nvSpPr>
        <p:spPr>
          <a:xfrm>
            <a:off x="9564361" y="2992379"/>
            <a:ext cx="1905567" cy="2154436"/>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본인확인 페이지</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회원정보 수정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닉네임 중복확인</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이메일 인증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회원 탈퇴</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썸네일 게시판</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판매중</a:t>
            </a:r>
            <a:r>
              <a:rPr lang="ko-KR" altLang="en-US" sz="1100" spc="-150" dirty="0">
                <a:latin typeface="나눔바른고딕OTF Light" pitchFamily="50" charset="-127"/>
                <a:ea typeface="나눔바른고딕OTF Light" pitchFamily="50" charset="-127"/>
              </a:rPr>
              <a:t> </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판매완료 수정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카테고리분류</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더보기페이징</a:t>
            </a: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2" name="TextBox 41">
            <a:extLst>
              <a:ext uri="{FF2B5EF4-FFF2-40B4-BE49-F238E27FC236}">
                <a16:creationId xmlns:a16="http://schemas.microsoft.com/office/drawing/2014/main" id="{A425367F-AACE-4A9E-A871-BB7749622667}"/>
              </a:ext>
            </a:extLst>
          </p:cNvPr>
          <p:cNvSpPr txBox="1"/>
          <p:nvPr/>
        </p:nvSpPr>
        <p:spPr>
          <a:xfrm>
            <a:off x="1200547" y="3015462"/>
            <a:ext cx="1489582" cy="2154436"/>
          </a:xfrm>
          <a:prstGeom prst="rect">
            <a:avLst/>
          </a:prstGeom>
          <a:noFill/>
          <a:ln>
            <a:noFill/>
          </a:ln>
        </p:spPr>
        <p:txBody>
          <a:bodyPr wrap="square" rtlCol="0">
            <a:spAutoFit/>
          </a:bodyPr>
          <a:lstStyle/>
          <a:p>
            <a:r>
              <a:rPr lang="ko-KR" altLang="en-US" sz="1100" spc="-150" dirty="0">
                <a:latin typeface="+mj-lt"/>
                <a:ea typeface="나눔바른고딕OTF Light" pitchFamily="50" charset="-127"/>
              </a:rPr>
              <a:t>▷ 회원가입</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아이디</a:t>
            </a:r>
            <a:r>
              <a:rPr lang="en-US" altLang="ko-KR" sz="1100" spc="-150" dirty="0">
                <a:latin typeface="+mj-lt"/>
                <a:ea typeface="나눔바른고딕OTF Light" pitchFamily="50" charset="-127"/>
              </a:rPr>
              <a:t>/</a:t>
            </a:r>
            <a:r>
              <a:rPr lang="ko-KR" altLang="en-US" sz="1100" spc="-150" dirty="0">
                <a:latin typeface="+mj-lt"/>
                <a:ea typeface="나눔바른고딕OTF Light" pitchFamily="50" charset="-127"/>
              </a:rPr>
              <a:t>닉네임 중복</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비밀번호 암호화</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이메일 인증</a:t>
            </a:r>
            <a:endParaRPr lang="en-US" altLang="ko-KR" sz="1100" spc="-150" dirty="0">
              <a:latin typeface="+mj-lt"/>
              <a:ea typeface="나눔바른고딕OTF Light" pitchFamily="50" charset="-127"/>
            </a:endParaRPr>
          </a:p>
          <a:p>
            <a:r>
              <a:rPr lang="ko-KR" altLang="en-US" sz="1100" spc="-150" dirty="0">
                <a:latin typeface="+mj-lt"/>
                <a:ea typeface="나눔바른고딕OTF Light" pitchFamily="50" charset="-127"/>
              </a:rPr>
              <a:t>▷ 멤버십</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결제 </a:t>
            </a:r>
            <a:r>
              <a:rPr lang="en-US" altLang="ko-KR" sz="1100" spc="-150" dirty="0" err="1">
                <a:latin typeface="+mj-lt"/>
                <a:ea typeface="나눔바른고딕OTF Light" pitchFamily="50" charset="-127"/>
              </a:rPr>
              <a:t>api</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취소확인페이지</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멤버십 확인페이지</a:t>
            </a:r>
            <a:endParaRPr lang="en-US" altLang="ko-KR" sz="1100" spc="-150" dirty="0">
              <a:latin typeface="+mj-lt"/>
              <a:ea typeface="나눔바른고딕OTF Light" pitchFamily="50" charset="-127"/>
            </a:endParaRPr>
          </a:p>
          <a:p>
            <a:r>
              <a:rPr lang="ko-KR" altLang="en-US" sz="1100" spc="-150" dirty="0">
                <a:latin typeface="+mj-lt"/>
                <a:ea typeface="나눔바른고딕OTF Light" pitchFamily="50" charset="-127"/>
              </a:rPr>
              <a:t>▷ </a:t>
            </a:r>
            <a:r>
              <a:rPr lang="ko-KR" altLang="en-US" sz="1100" spc="-150" dirty="0" err="1">
                <a:latin typeface="+mj-lt"/>
                <a:ea typeface="나눔바른고딕OTF Light" pitchFamily="50" charset="-127"/>
              </a:rPr>
              <a:t>내글보기</a:t>
            </a:r>
            <a:endParaRPr lang="en-US" altLang="ko-KR" sz="1100" spc="-150" dirty="0">
              <a:latin typeface="+mj-lt"/>
              <a:ea typeface="나눔바른고딕OTF Light" pitchFamily="50" charset="-127"/>
            </a:endParaRPr>
          </a:p>
          <a:p>
            <a:r>
              <a:rPr lang="en-US" altLang="ko-KR" sz="1100" spc="-150" dirty="0">
                <a:latin typeface="+mj-lt"/>
                <a:ea typeface="나눔바른고딕OTF Light" pitchFamily="50" charset="-127"/>
              </a:rPr>
              <a:t>- </a:t>
            </a:r>
            <a:r>
              <a:rPr lang="ko-KR" altLang="en-US" sz="1100" spc="-150" dirty="0">
                <a:latin typeface="+mj-lt"/>
                <a:ea typeface="나눔바른고딕OTF Light" pitchFamily="50" charset="-127"/>
              </a:rPr>
              <a:t>더보기페이징</a:t>
            </a:r>
            <a:endParaRPr lang="en-US" altLang="ko-KR" sz="1100" spc="-150" dirty="0">
              <a:latin typeface="+mj-lt"/>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Tree>
    <p:extLst>
      <p:ext uri="{BB962C8B-B14F-4D97-AF65-F5344CB8AC3E}">
        <p14:creationId xmlns:p14="http://schemas.microsoft.com/office/powerpoint/2010/main" val="14167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6" name="TextBox 5">
            <a:extLst>
              <a:ext uri="{FF2B5EF4-FFF2-40B4-BE49-F238E27FC236}">
                <a16:creationId xmlns:a16="http://schemas.microsoft.com/office/drawing/2014/main" id="{985F7A8A-DD4E-4A5D-AAB3-92287463ED36}"/>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2)  </a:t>
            </a:r>
            <a:r>
              <a:rPr lang="ko-KR" altLang="en-US" spc="-150" dirty="0">
                <a:latin typeface="+mj-ea"/>
                <a:ea typeface="+mj-ea"/>
              </a:rPr>
              <a:t>일정표</a:t>
            </a:r>
          </a:p>
        </p:txBody>
      </p:sp>
      <p:sp>
        <p:nvSpPr>
          <p:cNvPr id="14" name="직사각형 13">
            <a:extLst>
              <a:ext uri="{FF2B5EF4-FFF2-40B4-BE49-F238E27FC236}">
                <a16:creationId xmlns:a16="http://schemas.microsoft.com/office/drawing/2014/main" id="{8F1F8C47-AAF6-4002-B941-89E2F632802F}"/>
              </a:ext>
            </a:extLst>
          </p:cNvPr>
          <p:cNvSpPr/>
          <p:nvPr/>
        </p:nvSpPr>
        <p:spPr>
          <a:xfrm>
            <a:off x="1323519" y="1558007"/>
            <a:ext cx="9694105" cy="50084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1665291-E517-45F9-B02E-3CC749AC2A9B}"/>
              </a:ext>
            </a:extLst>
          </p:cNvPr>
          <p:cNvPicPr>
            <a:picLocks noChangeAspect="1"/>
          </p:cNvPicPr>
          <p:nvPr/>
        </p:nvPicPr>
        <p:blipFill>
          <a:blip r:embed="rId2"/>
          <a:stretch>
            <a:fillRect/>
          </a:stretch>
        </p:blipFill>
        <p:spPr>
          <a:xfrm>
            <a:off x="1418381" y="1684365"/>
            <a:ext cx="9518558" cy="4743441"/>
          </a:xfrm>
          <a:prstGeom prst="rect">
            <a:avLst/>
          </a:prstGeom>
        </p:spPr>
      </p:pic>
    </p:spTree>
    <p:extLst>
      <p:ext uri="{BB962C8B-B14F-4D97-AF65-F5344CB8AC3E}">
        <p14:creationId xmlns:p14="http://schemas.microsoft.com/office/powerpoint/2010/main" val="235147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15" name="TextBox 14">
            <a:extLst>
              <a:ext uri="{FF2B5EF4-FFF2-40B4-BE49-F238E27FC236}">
                <a16:creationId xmlns:a16="http://schemas.microsoft.com/office/drawing/2014/main" id="{3BE7869F-4A12-478F-8D01-2CBCF4F96950}"/>
              </a:ext>
            </a:extLst>
          </p:cNvPr>
          <p:cNvSpPr txBox="1"/>
          <p:nvPr/>
        </p:nvSpPr>
        <p:spPr>
          <a:xfrm>
            <a:off x="1192003" y="1669124"/>
            <a:ext cx="11537879" cy="954107"/>
          </a:xfrm>
          <a:prstGeom prst="rect">
            <a:avLst/>
          </a:prstGeom>
          <a:noFill/>
        </p:spPr>
        <p:txBody>
          <a:bodyPr wrap="square" rtlCol="0">
            <a:spAutoFit/>
          </a:bodyPr>
          <a:lstStyle/>
          <a:p>
            <a:r>
              <a:rPr lang="en-US" altLang="ko-KR" sz="1400" b="0" i="1" dirty="0" err="1">
                <a:effectLst/>
                <a:latin typeface="+mj-lt"/>
              </a:rPr>
              <a:t>beforeSend</a:t>
            </a:r>
            <a:r>
              <a:rPr lang="en-US" altLang="ko-KR" sz="1400" b="0" i="1" dirty="0">
                <a:effectLst/>
                <a:latin typeface="+mj-lt"/>
              </a:rPr>
              <a:t> :function(</a:t>
            </a:r>
            <a:r>
              <a:rPr lang="en-US" altLang="ko-KR" sz="1400" b="0" i="1" dirty="0" err="1">
                <a:effectLst/>
                <a:latin typeface="+mj-lt"/>
              </a:rPr>
              <a:t>xhr</a:t>
            </a:r>
            <a:r>
              <a:rPr lang="en-US" altLang="ko-KR" sz="1400" b="0" i="1" dirty="0">
                <a:effectLst/>
                <a:latin typeface="+mj-lt"/>
              </a:rPr>
              <a:t>){ </a:t>
            </a:r>
            <a:r>
              <a:rPr lang="en-US" altLang="ko-KR" sz="1400" b="0" i="1" dirty="0" err="1">
                <a:effectLst/>
                <a:latin typeface="+mj-lt"/>
              </a:rPr>
              <a:t>xhr.setRequestHeader</a:t>
            </a:r>
            <a:r>
              <a:rPr lang="en-US" altLang="ko-KR" sz="1400" b="0" i="1" dirty="0">
                <a:effectLst/>
                <a:latin typeface="+mj-lt"/>
              </a:rPr>
              <a:t>(header, token); }</a:t>
            </a:r>
          </a:p>
          <a:p>
            <a:pPr algn="l"/>
            <a:r>
              <a:rPr lang="en-US" altLang="ko-KR" sz="1400" dirty="0">
                <a:solidFill>
                  <a:srgbClr val="008080"/>
                </a:solidFill>
                <a:latin typeface="Consolas" panose="020B0609020204030204" pitchFamily="49" charset="0"/>
              </a:rPr>
              <a:t>&lt;</a:t>
            </a:r>
            <a:r>
              <a:rPr lang="en-US" altLang="ko-KR" sz="1400" dirty="0">
                <a:solidFill>
                  <a:srgbClr val="3F7F7F"/>
                </a:solidFill>
                <a:latin typeface="Consolas" panose="020B0609020204030204" pitchFamily="49" charset="0"/>
              </a:rPr>
              <a:t>input </a:t>
            </a:r>
            <a:r>
              <a:rPr lang="en-US" altLang="ko-KR" sz="1400" dirty="0">
                <a:solidFill>
                  <a:srgbClr val="7F007F"/>
                </a:solidFill>
                <a:latin typeface="Consolas" panose="020B0609020204030204" pitchFamily="49" charset="0"/>
              </a:rPr>
              <a:t>type</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"hidden" </a:t>
            </a:r>
            <a:r>
              <a:rPr lang="en-US" altLang="ko-KR" sz="1400" i="1" dirty="0">
                <a:solidFill>
                  <a:srgbClr val="7F007F"/>
                </a:solidFill>
                <a:latin typeface="Consolas" panose="020B0609020204030204" pitchFamily="49" charset="0"/>
              </a:rPr>
              <a:t>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csrf.parameterName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7F007F"/>
                </a:solidFill>
                <a:latin typeface="Consolas" panose="020B0609020204030204" pitchFamily="49" charset="0"/>
              </a:rPr>
              <a:t>value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csrf.token</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008080"/>
                </a:solidFill>
                <a:latin typeface="Consolas" panose="020B0609020204030204" pitchFamily="49" charset="0"/>
              </a:rPr>
              <a:t>/&gt;</a:t>
            </a:r>
          </a:p>
          <a:p>
            <a:pPr algn="l"/>
            <a:r>
              <a:rPr lang="en-US" altLang="ko-KR" sz="1400" dirty="0">
                <a:solidFill>
                  <a:srgbClr val="008080"/>
                </a:solidFill>
                <a:latin typeface="Consolas" panose="020B0609020204030204" pitchFamily="49" charset="0"/>
              </a:rPr>
              <a:t>&lt;</a:t>
            </a:r>
            <a:r>
              <a:rPr lang="en-US" altLang="ko-KR" sz="1400" dirty="0">
                <a:solidFill>
                  <a:srgbClr val="3F7F7F"/>
                </a:solidFill>
                <a:latin typeface="Consolas" panose="020B0609020204030204" pitchFamily="49" charset="0"/>
              </a:rPr>
              <a:t>input </a:t>
            </a:r>
            <a:r>
              <a:rPr lang="en-US" altLang="ko-KR" sz="1400" dirty="0">
                <a:solidFill>
                  <a:srgbClr val="7F007F"/>
                </a:solidFill>
                <a:latin typeface="Consolas" panose="020B0609020204030204" pitchFamily="49" charset="0"/>
              </a:rPr>
              <a:t>type</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"hidden" </a:t>
            </a:r>
            <a:r>
              <a:rPr lang="en-US" altLang="ko-KR" sz="1400" i="1" dirty="0">
                <a:solidFill>
                  <a:srgbClr val="7F007F"/>
                </a:solidFill>
                <a:latin typeface="Consolas" panose="020B0609020204030204" pitchFamily="49" charset="0"/>
              </a:rPr>
              <a:t>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csrf.headerName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7F007F"/>
                </a:solidFill>
                <a:latin typeface="Consolas" panose="020B0609020204030204" pitchFamily="49" charset="0"/>
              </a:rPr>
              <a:t>value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csrf.headerName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008080"/>
                </a:solidFill>
                <a:latin typeface="Consolas" panose="020B0609020204030204" pitchFamily="49" charset="0"/>
              </a:rPr>
              <a:t>/&gt;</a:t>
            </a:r>
            <a:endParaRPr lang="en-US" altLang="ko-KR" sz="1100" b="0" i="1" dirty="0">
              <a:effectLst/>
              <a:latin typeface="+mj-lt"/>
            </a:endParaRPr>
          </a:p>
          <a:p>
            <a:endParaRPr lang="ko-KR" altLang="en-US" sz="1400" i="1" dirty="0">
              <a:ln>
                <a:solidFill>
                  <a:schemeClr val="tx1">
                    <a:lumMod val="75000"/>
                    <a:lumOff val="25000"/>
                    <a:alpha val="15000"/>
                  </a:schemeClr>
                </a:solidFill>
              </a:ln>
              <a:latin typeface="+mj-lt"/>
              <a:ea typeface="KoPub돋움체 Medium" panose="00000600000000000000" pitchFamily="2" charset="-127"/>
            </a:endParaRPr>
          </a:p>
        </p:txBody>
      </p:sp>
      <p:sp>
        <p:nvSpPr>
          <p:cNvPr id="16" name="TextBox 15">
            <a:extLst>
              <a:ext uri="{FF2B5EF4-FFF2-40B4-BE49-F238E27FC236}">
                <a16:creationId xmlns:a16="http://schemas.microsoft.com/office/drawing/2014/main" id="{D81DB712-FEF6-4753-9373-7D62C8202A63}"/>
              </a:ext>
            </a:extLst>
          </p:cNvPr>
          <p:cNvSpPr txBox="1"/>
          <p:nvPr/>
        </p:nvSpPr>
        <p:spPr>
          <a:xfrm>
            <a:off x="1460435" y="1177202"/>
            <a:ext cx="5264727" cy="461665"/>
          </a:xfrm>
          <a:prstGeom prst="rect">
            <a:avLst/>
          </a:prstGeom>
          <a:noFill/>
        </p:spPr>
        <p:txBody>
          <a:bodyPr wrap="square" rtlCol="0">
            <a:spAutoFit/>
          </a:bodyPr>
          <a:lstStyle/>
          <a:p>
            <a:pPr algn="l"/>
            <a:r>
              <a:rPr lang="en-US" altLang="ko-KR" sz="2400" b="1" dirty="0" err="1">
                <a:solidFill>
                  <a:srgbClr val="555555"/>
                </a:solidFill>
                <a:latin typeface="Noto Sans CJK KR"/>
              </a:rPr>
              <a:t>Csrf</a:t>
            </a:r>
            <a:r>
              <a:rPr lang="ko-KR" altLang="en-US" sz="2400" b="1" i="0" dirty="0">
                <a:solidFill>
                  <a:srgbClr val="555555"/>
                </a:solidFill>
                <a:effectLst/>
                <a:latin typeface="Noto Sans CJK KR"/>
              </a:rPr>
              <a:t>토큰 기반 인증</a:t>
            </a:r>
          </a:p>
        </p:txBody>
      </p:sp>
      <p:sp>
        <p:nvSpPr>
          <p:cNvPr id="17" name="직사각형 16">
            <a:extLst>
              <a:ext uri="{FF2B5EF4-FFF2-40B4-BE49-F238E27FC236}">
                <a16:creationId xmlns:a16="http://schemas.microsoft.com/office/drawing/2014/main" id="{462BF691-42F2-44A7-B98D-BEE846DDAF43}"/>
              </a:ext>
            </a:extLst>
          </p:cNvPr>
          <p:cNvSpPr/>
          <p:nvPr/>
        </p:nvSpPr>
        <p:spPr>
          <a:xfrm>
            <a:off x="1165720" y="2602005"/>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190039A-5196-4D6E-B4FD-8FC0B30A65AC}"/>
              </a:ext>
            </a:extLst>
          </p:cNvPr>
          <p:cNvSpPr txBox="1"/>
          <p:nvPr/>
        </p:nvSpPr>
        <p:spPr>
          <a:xfrm>
            <a:off x="1365185" y="2873995"/>
            <a:ext cx="9979090" cy="1184940"/>
          </a:xfrm>
          <a:prstGeom prst="rect">
            <a:avLst/>
          </a:prstGeom>
          <a:noFill/>
        </p:spPr>
        <p:txBody>
          <a:bodyPr wrap="square" rtlCol="0">
            <a:spAutoFit/>
          </a:bodyPr>
          <a:lstStyle/>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"/membership.do"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('ROLE_ADMIN')"</a:t>
            </a:r>
            <a:r>
              <a:rPr lang="en-US" altLang="ko-KR" sz="1200" i="1" dirty="0">
                <a:solidFill>
                  <a:srgbClr val="008080"/>
                </a:solidFill>
                <a:latin typeface="Consolas" panose="020B0609020204030204" pitchFamily="49" charset="0"/>
              </a:rPr>
              <a:t>/&gt;</a:t>
            </a:r>
          </a:p>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"/mshipSelect.do"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('ROLE_MEMBER')"</a:t>
            </a:r>
            <a:r>
              <a:rPr lang="en-US" altLang="ko-KR" sz="1200" i="1" dirty="0">
                <a:solidFill>
                  <a:srgbClr val="008080"/>
                </a:solidFill>
                <a:latin typeface="Consolas" panose="020B0609020204030204" pitchFamily="49" charset="0"/>
              </a:rPr>
              <a:t>/&gt;</a:t>
            </a:r>
          </a:p>
          <a:p>
            <a:pPr algn="l"/>
            <a:endParaRPr lang="en-US" altLang="ko-KR" sz="1000" dirty="0">
              <a:solidFill>
                <a:srgbClr val="008080"/>
              </a:solidFill>
              <a:latin typeface="Consolas" panose="020B0609020204030204" pitchFamily="49" charset="0"/>
            </a:endParaRPr>
          </a:p>
          <a:p>
            <a:pPr algn="l"/>
            <a:r>
              <a:rPr lang="en-US" altLang="ko-KR" sz="10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access</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isAuthenticated</a:t>
            </a:r>
            <a:r>
              <a:rPr lang="en-US" altLang="ko-KR" sz="1200" i="1" dirty="0">
                <a:solidFill>
                  <a:srgbClr val="2A00FF"/>
                </a:solidFill>
                <a:latin typeface="Consolas" panose="020B0609020204030204" pitchFamily="49" charset="0"/>
              </a:rPr>
              <a:t>()”</a:t>
            </a:r>
            <a:r>
              <a:rPr lang="en-US" altLang="ko-KR" sz="1200" i="1" dirty="0">
                <a:solidFill>
                  <a:srgbClr val="008080"/>
                </a:solidFill>
                <a:latin typeface="Consolas" panose="020B0609020204030204" pitchFamily="49" charset="0"/>
              </a:rPr>
              <a:t>&gt; </a:t>
            </a:r>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008080"/>
                </a:solidFill>
                <a:latin typeface="Consolas" panose="020B0609020204030204" pitchFamily="49" charset="0"/>
              </a:rPr>
              <a:t>&gt;</a:t>
            </a:r>
          </a:p>
          <a:p>
            <a:endParaRPr lang="en-US" altLang="ko-KR" sz="1100" dirty="0">
              <a:ln>
                <a:solidFill>
                  <a:schemeClr val="tx1">
                    <a:lumMod val="75000"/>
                    <a:lumOff val="25000"/>
                    <a:alpha val="15000"/>
                  </a:schemeClr>
                </a:solidFill>
              </a:ln>
              <a:solidFill>
                <a:srgbClr val="008080"/>
              </a:solidFill>
              <a:latin typeface="Consolas" panose="020B0609020204030204" pitchFamily="49" charset="0"/>
              <a:ea typeface="KoPub돋움체 Medium" panose="00000600000000000000" pitchFamily="2" charset="-127"/>
            </a:endParaRPr>
          </a:p>
          <a:p>
            <a:pPr algn="l"/>
            <a:r>
              <a:rPr lang="en-US" altLang="ko-KR" sz="1400" dirty="0">
                <a:solidFill>
                  <a:srgbClr val="BF5F3F"/>
                </a:solidFill>
                <a:latin typeface="Consolas" panose="020B0609020204030204" pitchFamily="49" charset="0"/>
              </a:rPr>
              <a:t>&lt;%@ </a:t>
            </a:r>
            <a:r>
              <a:rPr lang="en-US" altLang="ko-KR" sz="1400" dirty="0" err="1">
                <a:solidFill>
                  <a:srgbClr val="3F7F7F"/>
                </a:solidFill>
                <a:latin typeface="Consolas" panose="020B0609020204030204" pitchFamily="49" charset="0"/>
              </a:rPr>
              <a:t>taglib</a:t>
            </a:r>
            <a:r>
              <a:rPr lang="en-US" altLang="ko-KR" sz="1400" dirty="0">
                <a:solidFill>
                  <a:srgbClr val="3F7F7F"/>
                </a:solidFill>
                <a:latin typeface="Consolas" panose="020B0609020204030204" pitchFamily="49" charset="0"/>
              </a:rPr>
              <a:t> </a:t>
            </a:r>
            <a:r>
              <a:rPr lang="en-US" altLang="ko-KR" sz="1400" dirty="0">
                <a:solidFill>
                  <a:srgbClr val="7F007F"/>
                </a:solidFill>
                <a:latin typeface="Consolas" panose="020B0609020204030204" pitchFamily="49" charset="0"/>
              </a:rPr>
              <a:t>prefix</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"sec” </a:t>
            </a:r>
            <a:r>
              <a:rPr lang="en-US" altLang="ko-KR" sz="1400" dirty="0" err="1">
                <a:solidFill>
                  <a:srgbClr val="7F007F"/>
                </a:solidFill>
                <a:latin typeface="Consolas" panose="020B0609020204030204" pitchFamily="49" charset="0"/>
              </a:rPr>
              <a:t>uri</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"http://www.springframework.org/security/tags"</a:t>
            </a:r>
            <a:r>
              <a:rPr lang="en-US" altLang="ko-KR" sz="1400" i="1" dirty="0">
                <a:solidFill>
                  <a:srgbClr val="BF5F3F"/>
                </a:solidFill>
                <a:latin typeface="Consolas" panose="020B0609020204030204" pitchFamily="49" charset="0"/>
              </a:rPr>
              <a:t>%&gt;</a:t>
            </a:r>
            <a:endParaRPr lang="ko-KR" altLang="en-US" sz="7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19" name="TextBox 18">
            <a:extLst>
              <a:ext uri="{FF2B5EF4-FFF2-40B4-BE49-F238E27FC236}">
                <a16:creationId xmlns:a16="http://schemas.microsoft.com/office/drawing/2014/main" id="{B56FB2E0-C41D-48F4-94F8-F4E292401DFE}"/>
              </a:ext>
            </a:extLst>
          </p:cNvPr>
          <p:cNvSpPr txBox="1"/>
          <p:nvPr/>
        </p:nvSpPr>
        <p:spPr>
          <a:xfrm>
            <a:off x="1460435" y="2521363"/>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User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접근 권한 설정 </a:t>
            </a:r>
          </a:p>
        </p:txBody>
      </p:sp>
      <p:sp>
        <p:nvSpPr>
          <p:cNvPr id="20" name="직사각형 19">
            <a:extLst>
              <a:ext uri="{FF2B5EF4-FFF2-40B4-BE49-F238E27FC236}">
                <a16:creationId xmlns:a16="http://schemas.microsoft.com/office/drawing/2014/main" id="{77960000-CE30-4889-A0B6-50C4D8E71375}"/>
              </a:ext>
            </a:extLst>
          </p:cNvPr>
          <p:cNvSpPr/>
          <p:nvPr/>
        </p:nvSpPr>
        <p:spPr>
          <a:xfrm>
            <a:off x="1156448" y="4242816"/>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A6945BAF-B469-4488-99AE-17B70C022F53}"/>
              </a:ext>
            </a:extLst>
          </p:cNvPr>
          <p:cNvSpPr txBox="1"/>
          <p:nvPr/>
        </p:nvSpPr>
        <p:spPr>
          <a:xfrm>
            <a:off x="1405218" y="4556472"/>
            <a:ext cx="5791200" cy="1015663"/>
          </a:xfrm>
          <a:prstGeom prst="rect">
            <a:avLst/>
          </a:prstGeom>
          <a:noFill/>
        </p:spPr>
        <p:txBody>
          <a:bodyPr wrap="square" rtlCol="0">
            <a:spAutoFit/>
          </a:bodyPr>
          <a:lstStyle/>
          <a:p>
            <a:pPr algn="l"/>
            <a:r>
              <a:rPr lang="en-US" altLang="ko-KR" sz="1200" dirty="0">
                <a:solidFill>
                  <a:srgbClr val="000000"/>
                </a:solidFill>
                <a:latin typeface="Consolas" panose="020B0609020204030204" pitchFamily="49" charset="0"/>
              </a:rPr>
              <a:t>String </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 = </a:t>
            </a:r>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.getPassword</a:t>
            </a:r>
            <a:r>
              <a:rPr lang="en-US" altLang="ko-KR" sz="1200" dirty="0">
                <a:solidFill>
                  <a:srgbClr val="000000"/>
                </a:solidFill>
                <a:latin typeface="Consolas" panose="020B0609020204030204" pitchFamily="49" charset="0"/>
              </a:rPr>
              <a:t>();</a:t>
            </a:r>
          </a:p>
          <a:p>
            <a:pPr algn="l"/>
            <a:r>
              <a:rPr lang="en-US" altLang="ko-KR" sz="1200" dirty="0">
                <a:solidFill>
                  <a:srgbClr val="000000"/>
                </a:solidFill>
                <a:latin typeface="Consolas" panose="020B0609020204030204" pitchFamily="49" charset="0"/>
              </a:rPr>
              <a:t>String </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 = </a:t>
            </a:r>
            <a:r>
              <a:rPr lang="en-US" altLang="ko-KR" sz="1200" dirty="0" err="1">
                <a:solidFill>
                  <a:srgbClr val="0000C0"/>
                </a:solidFill>
                <a:latin typeface="Consolas" panose="020B0609020204030204" pitchFamily="49" charset="0"/>
              </a:rPr>
              <a:t>pwdEncoder</a:t>
            </a:r>
            <a:r>
              <a:rPr lang="en-US" altLang="ko-KR" sz="1200" dirty="0" err="1">
                <a:solidFill>
                  <a:srgbClr val="000000"/>
                </a:solidFill>
                <a:latin typeface="Consolas" panose="020B0609020204030204" pitchFamily="49" charset="0"/>
              </a:rPr>
              <a:t>.encode</a:t>
            </a:r>
            <a:r>
              <a:rPr lang="en-US" altLang="ko-KR" sz="1200" dirty="0">
                <a:solidFill>
                  <a:srgbClr val="000000"/>
                </a:solidFill>
                <a:latin typeface="Consolas" panose="020B0609020204030204" pitchFamily="49" charset="0"/>
              </a:rPr>
              <a:t>(</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a:t>
            </a:r>
          </a:p>
          <a:p>
            <a:pPr algn="l"/>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.setPassword</a:t>
            </a:r>
            <a:r>
              <a:rPr lang="en-US" altLang="ko-KR" sz="1200" dirty="0">
                <a:solidFill>
                  <a:srgbClr val="000000"/>
                </a:solidFill>
                <a:latin typeface="Consolas" panose="020B0609020204030204" pitchFamily="49" charset="0"/>
              </a:rPr>
              <a:t>(</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a:t>
            </a:r>
          </a:p>
          <a:p>
            <a:pPr algn="l"/>
            <a:r>
              <a:rPr lang="en-US" altLang="ko-KR" sz="1200" dirty="0">
                <a:solidFill>
                  <a:srgbClr val="3F7F5F"/>
                </a:solidFill>
                <a:latin typeface="Consolas" panose="020B0609020204030204" pitchFamily="49" charset="0"/>
              </a:rPr>
              <a:t>//</a:t>
            </a:r>
            <a:r>
              <a:rPr lang="ko-KR" altLang="en-US" sz="1200" dirty="0">
                <a:solidFill>
                  <a:srgbClr val="3F7F5F"/>
                </a:solidFill>
                <a:latin typeface="Consolas" panose="020B0609020204030204" pitchFamily="49" charset="0"/>
              </a:rPr>
              <a:t>입력한 </a:t>
            </a:r>
            <a:r>
              <a:rPr lang="ko-KR" altLang="en-US" sz="1200" dirty="0" err="1">
                <a:solidFill>
                  <a:srgbClr val="3F7F5F"/>
                </a:solidFill>
                <a:latin typeface="Consolas" panose="020B0609020204030204" pitchFamily="49" charset="0"/>
              </a:rPr>
              <a:t>비밀번와</a:t>
            </a:r>
            <a:r>
              <a:rPr lang="ko-KR" altLang="en-US" sz="1200" dirty="0">
                <a:solidFill>
                  <a:srgbClr val="3F7F5F"/>
                </a:solidFill>
                <a:latin typeface="Consolas" panose="020B0609020204030204" pitchFamily="49" charset="0"/>
              </a:rPr>
              <a:t> 일치하는지 </a:t>
            </a:r>
            <a:r>
              <a:rPr lang="en-US" altLang="ko-KR" sz="1200" dirty="0">
                <a:solidFill>
                  <a:srgbClr val="3F7F5F"/>
                </a:solidFill>
                <a:latin typeface="Consolas" panose="020B0609020204030204" pitchFamily="49" charset="0"/>
              </a:rPr>
              <a:t>match</a:t>
            </a:r>
            <a:r>
              <a:rPr lang="ko-KR" altLang="en-US" sz="1200" dirty="0">
                <a:solidFill>
                  <a:srgbClr val="3F7F5F"/>
                </a:solidFill>
                <a:latin typeface="Consolas" panose="020B0609020204030204" pitchFamily="49" charset="0"/>
              </a:rPr>
              <a:t>후  </a:t>
            </a:r>
            <a:r>
              <a:rPr lang="en-US" altLang="ko-KR" sz="1200" dirty="0">
                <a:solidFill>
                  <a:srgbClr val="3F7F5F"/>
                </a:solidFill>
                <a:latin typeface="Consolas" panose="020B0609020204030204" pitchFamily="49" charset="0"/>
              </a:rPr>
              <a:t>return</a:t>
            </a:r>
          </a:p>
          <a:p>
            <a:pPr algn="l"/>
            <a:r>
              <a:rPr lang="en-US" altLang="ko-KR" sz="1200" b="1" dirty="0">
                <a:solidFill>
                  <a:srgbClr val="7F0055"/>
                </a:solidFill>
                <a:latin typeface="Consolas" panose="020B0609020204030204" pitchFamily="49" charset="0"/>
              </a:rPr>
              <a:t>return</a:t>
            </a:r>
            <a:r>
              <a:rPr lang="en-US" altLang="ko-KR" sz="1200" b="1" dirty="0">
                <a:solidFill>
                  <a:srgbClr val="000000"/>
                </a:solidFill>
                <a:latin typeface="Consolas" panose="020B0609020204030204" pitchFamily="49" charset="0"/>
              </a:rPr>
              <a:t> </a:t>
            </a:r>
            <a:r>
              <a:rPr lang="en-US" altLang="ko-KR" sz="1200" b="1" dirty="0" err="1">
                <a:solidFill>
                  <a:srgbClr val="000000"/>
                </a:solidFill>
                <a:latin typeface="Consolas" panose="020B0609020204030204" pitchFamily="49" charset="0"/>
              </a:rPr>
              <a:t>String.</a:t>
            </a:r>
            <a:r>
              <a:rPr lang="en-US" altLang="ko-KR" sz="1200" b="1" i="1" dirty="0" err="1">
                <a:solidFill>
                  <a:srgbClr val="000000"/>
                </a:solidFill>
                <a:latin typeface="Consolas" panose="020B0609020204030204" pitchFamily="49" charset="0"/>
              </a:rPr>
              <a:t>valueOf</a:t>
            </a:r>
            <a:r>
              <a:rPr lang="en-US" altLang="ko-KR" sz="1200" b="1" i="1" dirty="0">
                <a:solidFill>
                  <a:srgbClr val="000000"/>
                </a:solidFill>
                <a:latin typeface="Consolas" panose="020B0609020204030204" pitchFamily="49" charset="0"/>
              </a:rPr>
              <a:t>(</a:t>
            </a:r>
            <a:r>
              <a:rPr lang="en-US" altLang="ko-KR" sz="1200" b="1" i="1" dirty="0" err="1">
                <a:solidFill>
                  <a:srgbClr val="0000C0"/>
                </a:solidFill>
                <a:latin typeface="Consolas" panose="020B0609020204030204" pitchFamily="49" charset="0"/>
              </a:rPr>
              <a:t>pwdEncoder</a:t>
            </a:r>
            <a:r>
              <a:rPr lang="en-US" altLang="ko-KR" sz="1200" b="1" i="1" dirty="0" err="1">
                <a:solidFill>
                  <a:srgbClr val="000000"/>
                </a:solidFill>
                <a:latin typeface="Consolas" panose="020B0609020204030204" pitchFamily="49" charset="0"/>
              </a:rPr>
              <a:t>.matches</a:t>
            </a:r>
            <a:r>
              <a:rPr lang="en-US" altLang="ko-KR" sz="1200" b="1" i="1" dirty="0">
                <a:solidFill>
                  <a:srgbClr val="000000"/>
                </a:solidFill>
                <a:latin typeface="Consolas" panose="020B0609020204030204" pitchFamily="49" charset="0"/>
              </a:rPr>
              <a:t>(</a:t>
            </a:r>
            <a:r>
              <a:rPr lang="en-US" altLang="ko-KR" sz="1200" b="1" i="1" dirty="0" err="1">
                <a:solidFill>
                  <a:srgbClr val="6A3E3E"/>
                </a:solidFill>
                <a:latin typeface="Consolas" panose="020B0609020204030204" pitchFamily="49" charset="0"/>
              </a:rPr>
              <a:t>inputPw</a:t>
            </a:r>
            <a:r>
              <a:rPr lang="en-US" altLang="ko-KR" sz="1200" b="1" i="1" dirty="0">
                <a:solidFill>
                  <a:srgbClr val="000000"/>
                </a:solidFill>
                <a:latin typeface="Consolas" panose="020B0609020204030204" pitchFamily="49" charset="0"/>
              </a:rPr>
              <a:t>,  </a:t>
            </a:r>
            <a:r>
              <a:rPr lang="en-US" altLang="ko-KR" sz="1200" b="1" i="1" dirty="0" err="1">
                <a:solidFill>
                  <a:srgbClr val="6A3E3E"/>
                </a:solidFill>
                <a:latin typeface="Consolas" panose="020B0609020204030204" pitchFamily="49" charset="0"/>
              </a:rPr>
              <a:t>encodedPw</a:t>
            </a:r>
            <a:r>
              <a:rPr lang="en-US" altLang="ko-KR" sz="1200" b="1" i="1" dirty="0">
                <a:solidFill>
                  <a:srgbClr val="000000"/>
                </a:solidFill>
                <a:latin typeface="Consolas" panose="020B0609020204030204" pitchFamily="49" charset="0"/>
              </a:rPr>
              <a:t>));</a:t>
            </a:r>
            <a:endParaRPr lang="ko-KR" altLang="en-US" sz="9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23" name="TextBox 22">
            <a:extLst>
              <a:ext uri="{FF2B5EF4-FFF2-40B4-BE49-F238E27FC236}">
                <a16:creationId xmlns:a16="http://schemas.microsoft.com/office/drawing/2014/main" id="{431210B5-EE00-4C0C-A2EF-2A7EDFF4952F}"/>
              </a:ext>
            </a:extLst>
          </p:cNvPr>
          <p:cNvSpPr txBox="1"/>
          <p:nvPr/>
        </p:nvSpPr>
        <p:spPr>
          <a:xfrm>
            <a:off x="1442198" y="4162174"/>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Spring security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암호화 </a:t>
            </a:r>
          </a:p>
        </p:txBody>
      </p:sp>
      <p:sp>
        <p:nvSpPr>
          <p:cNvPr id="24" name="직사각형 23">
            <a:extLst>
              <a:ext uri="{FF2B5EF4-FFF2-40B4-BE49-F238E27FC236}">
                <a16:creationId xmlns:a16="http://schemas.microsoft.com/office/drawing/2014/main" id="{34F7E4CA-232E-4655-90B9-1A2B354E234B}"/>
              </a:ext>
            </a:extLst>
          </p:cNvPr>
          <p:cNvSpPr/>
          <p:nvPr/>
        </p:nvSpPr>
        <p:spPr>
          <a:xfrm>
            <a:off x="1156450" y="5879188"/>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8155C9B-DFD9-4E1D-B2FE-6F6CDBBEF6BB}"/>
              </a:ext>
            </a:extLst>
          </p:cNvPr>
          <p:cNvSpPr txBox="1"/>
          <p:nvPr/>
        </p:nvSpPr>
        <p:spPr>
          <a:xfrm>
            <a:off x="1423150" y="6192844"/>
            <a:ext cx="5791200" cy="307777"/>
          </a:xfrm>
          <a:prstGeom prst="rect">
            <a:avLst/>
          </a:prstGeom>
          <a:noFill/>
        </p:spPr>
        <p:txBody>
          <a:bodyPr wrap="square" rtlCol="0">
            <a:spAutoFit/>
          </a:bodyPr>
          <a:lstStyle/>
          <a:p>
            <a:r>
              <a:rPr lang="en-US" altLang="ko-KR" sz="1400" dirty="0">
                <a:solidFill>
                  <a:srgbClr val="000000"/>
                </a:solidFill>
                <a:latin typeface="Consolas" panose="020B0609020204030204" pitchFamily="49" charset="0"/>
              </a:rPr>
              <a:t>String </a:t>
            </a:r>
            <a:r>
              <a:rPr lang="en-US" altLang="ko-KR" sz="1400" dirty="0">
                <a:solidFill>
                  <a:srgbClr val="6A3E3E"/>
                </a:solidFill>
                <a:latin typeface="Consolas" panose="020B0609020204030204" pitchFamily="49" charset="0"/>
              </a:rPr>
              <a:t>id</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principal</a:t>
            </a:r>
            <a:r>
              <a:rPr lang="en-US" altLang="ko-KR" sz="1400" dirty="0" err="1">
                <a:solidFill>
                  <a:srgbClr val="000000"/>
                </a:solidFill>
                <a:latin typeface="Consolas" panose="020B0609020204030204" pitchFamily="49" charset="0"/>
              </a:rPr>
              <a:t>.getName</a:t>
            </a:r>
            <a:r>
              <a:rPr lang="en-US" altLang="ko-KR" sz="1400" dirty="0">
                <a:solidFill>
                  <a:srgbClr val="000000"/>
                </a:solidFill>
                <a:latin typeface="Consolas" panose="020B0609020204030204" pitchFamily="49" charset="0"/>
              </a:rPr>
              <a:t>();</a:t>
            </a:r>
            <a:endParaRPr lang="ko-KR" altLang="en-US" sz="1100" i="1"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26" name="TextBox 25">
            <a:extLst>
              <a:ext uri="{FF2B5EF4-FFF2-40B4-BE49-F238E27FC236}">
                <a16:creationId xmlns:a16="http://schemas.microsoft.com/office/drawing/2014/main" id="{3942CD07-F024-46FD-BD51-239643989CAD}"/>
              </a:ext>
            </a:extLst>
          </p:cNvPr>
          <p:cNvSpPr txBox="1"/>
          <p:nvPr/>
        </p:nvSpPr>
        <p:spPr>
          <a:xfrm>
            <a:off x="1442200" y="5798546"/>
            <a:ext cx="5791200" cy="415498"/>
          </a:xfrm>
          <a:prstGeom prst="rect">
            <a:avLst/>
          </a:prstGeom>
          <a:noFill/>
        </p:spPr>
        <p:txBody>
          <a:bodyPr wrap="square" rtlCol="0">
            <a:spAutoFit/>
          </a:bodyPr>
          <a:lstStyle/>
          <a:p>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인증과 인가 </a:t>
            </a:r>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(principal)</a:t>
            </a:r>
            <a:endPar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endParaRPr>
          </a:p>
        </p:txBody>
      </p:sp>
      <p:sp>
        <p:nvSpPr>
          <p:cNvPr id="27" name="직사각형 26">
            <a:extLst>
              <a:ext uri="{FF2B5EF4-FFF2-40B4-BE49-F238E27FC236}">
                <a16:creationId xmlns:a16="http://schemas.microsoft.com/office/drawing/2014/main" id="{9FDB5EC7-0080-4D26-97EE-E58044857455}"/>
              </a:ext>
            </a:extLst>
          </p:cNvPr>
          <p:cNvSpPr/>
          <p:nvPr/>
        </p:nvSpPr>
        <p:spPr>
          <a:xfrm>
            <a:off x="1156448" y="1210028"/>
            <a:ext cx="190500" cy="323850"/>
          </a:xfrm>
          <a:prstGeom prst="rect">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1322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결제</a:t>
            </a:r>
            <a:endParaRPr i="1" u="sng" dirty="0"/>
          </a:p>
        </p:txBody>
      </p:sp>
      <p:pic>
        <p:nvPicPr>
          <p:cNvPr id="5" name="그림 4" descr="텍스트이(가) 표시된 사진&#10;&#10;자동 생성된 설명">
            <a:extLst>
              <a:ext uri="{FF2B5EF4-FFF2-40B4-BE49-F238E27FC236}">
                <a16:creationId xmlns:a16="http://schemas.microsoft.com/office/drawing/2014/main" id="{04C0F2B7-1962-4840-BDC1-235EB192D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39" y="1436509"/>
            <a:ext cx="9712337" cy="5393861"/>
          </a:xfrm>
          <a:prstGeom prst="rect">
            <a:avLst/>
          </a:prstGeom>
        </p:spPr>
      </p:pic>
      <p:pic>
        <p:nvPicPr>
          <p:cNvPr id="8" name="그림 7">
            <a:extLst>
              <a:ext uri="{FF2B5EF4-FFF2-40B4-BE49-F238E27FC236}">
                <a16:creationId xmlns:a16="http://schemas.microsoft.com/office/drawing/2014/main" id="{E2F5B4B7-BA12-4EFF-973C-61477E302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577" y="3716558"/>
            <a:ext cx="3021105" cy="2269352"/>
          </a:xfrm>
          <a:prstGeom prst="rect">
            <a:avLst/>
          </a:prstGeom>
        </p:spPr>
      </p:pic>
      <p:sp>
        <p:nvSpPr>
          <p:cNvPr id="9" name="직사각형 8">
            <a:extLst>
              <a:ext uri="{FF2B5EF4-FFF2-40B4-BE49-F238E27FC236}">
                <a16:creationId xmlns:a16="http://schemas.microsoft.com/office/drawing/2014/main" id="{62AAA698-AAC8-4D6D-9F69-DB05470CE922}"/>
              </a:ext>
            </a:extLst>
          </p:cNvPr>
          <p:cNvSpPr/>
          <p:nvPr/>
        </p:nvSpPr>
        <p:spPr>
          <a:xfrm>
            <a:off x="5898777" y="6191747"/>
            <a:ext cx="6096000" cy="553998"/>
          </a:xfrm>
          <a:prstGeom prst="rect">
            <a:avLst/>
          </a:prstGeom>
        </p:spPr>
        <p:txBody>
          <a:bodyPr>
            <a:spAutoFit/>
          </a:bodyPr>
          <a:lstStyle/>
          <a:p>
            <a:r>
              <a:rPr lang="en-US" altLang="ko-KR" sz="1500" b="1" i="1" dirty="0">
                <a:solidFill>
                  <a:srgbClr val="FF0000"/>
                </a:solidFill>
                <a:latin typeface="Consolas" panose="020B0609020204030204" pitchFamily="49" charset="0"/>
              </a:rPr>
              <a:t>ajax</a:t>
            </a:r>
            <a:r>
              <a:rPr lang="ko-KR" altLang="en-US" sz="1500" b="1" i="1" dirty="0">
                <a:solidFill>
                  <a:srgbClr val="FF0000"/>
                </a:solidFill>
                <a:latin typeface="Consolas" panose="020B0609020204030204" pitchFamily="49" charset="0"/>
              </a:rPr>
              <a:t>를 통해 결제 정보를 전달하였고</a:t>
            </a:r>
            <a:r>
              <a:rPr lang="en-US" altLang="ko-KR" sz="1500" b="1" i="1" dirty="0">
                <a:solidFill>
                  <a:srgbClr val="FF0000"/>
                </a:solidFill>
                <a:latin typeface="Consolas" panose="020B0609020204030204" pitchFamily="49" charset="0"/>
              </a:rPr>
              <a:t>, </a:t>
            </a:r>
          </a:p>
          <a:p>
            <a:r>
              <a:rPr lang="ko-KR" altLang="en-US" sz="1500" b="1" i="1" dirty="0" err="1">
                <a:solidFill>
                  <a:srgbClr val="FF0000"/>
                </a:solidFill>
                <a:latin typeface="Consolas" panose="020B0609020204030204" pitchFamily="49" charset="0"/>
              </a:rPr>
              <a:t>시큐리티를</a:t>
            </a:r>
            <a:r>
              <a:rPr lang="ko-KR" altLang="en-US" sz="1500" b="1" i="1" dirty="0">
                <a:solidFill>
                  <a:srgbClr val="FF0000"/>
                </a:solidFill>
                <a:latin typeface="Consolas" panose="020B0609020204030204" pitchFamily="49" charset="0"/>
              </a:rPr>
              <a:t> 통해 결제정보창에 이메일과 아이디가 </a:t>
            </a:r>
            <a:r>
              <a:rPr lang="ko-KR" altLang="en-US" sz="1500" b="1" i="1" dirty="0" err="1">
                <a:solidFill>
                  <a:srgbClr val="FF0000"/>
                </a:solidFill>
                <a:latin typeface="Consolas" panose="020B0609020204030204" pitchFamily="49" charset="0"/>
              </a:rPr>
              <a:t>출력되게함</a:t>
            </a:r>
            <a:r>
              <a:rPr lang="en-US" altLang="ko-KR" sz="1500" i="1" dirty="0">
                <a:solidFill>
                  <a:srgbClr val="FF0000"/>
                </a:solidFill>
                <a:effectLst>
                  <a:outerShdw blurRad="38100" dist="38100" dir="2700000" algn="tl">
                    <a:srgbClr val="000000">
                      <a:alpha val="43137"/>
                    </a:srgbClr>
                  </a:outerShdw>
                </a:effectLst>
                <a:latin typeface="Consolas" panose="020B0609020204030204" pitchFamily="49" charset="0"/>
              </a:rPr>
              <a:t>.</a:t>
            </a:r>
            <a:endParaRPr lang="ko-KR" altLang="en-US" sz="1500"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678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더보기</a:t>
            </a:r>
            <a:endParaRPr i="1" u="sng" dirty="0"/>
          </a:p>
        </p:txBody>
      </p:sp>
      <p:pic>
        <p:nvPicPr>
          <p:cNvPr id="5" name="그림 4">
            <a:extLst>
              <a:ext uri="{FF2B5EF4-FFF2-40B4-BE49-F238E27FC236}">
                <a16:creationId xmlns:a16="http://schemas.microsoft.com/office/drawing/2014/main" id="{CC5E4605-22B8-4B3E-93FF-2839565A4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399187"/>
            <a:ext cx="11412916" cy="5391795"/>
          </a:xfrm>
          <a:prstGeom prst="rect">
            <a:avLst/>
          </a:prstGeom>
        </p:spPr>
      </p:pic>
      <p:pic>
        <p:nvPicPr>
          <p:cNvPr id="8" name="그림 7">
            <a:extLst>
              <a:ext uri="{FF2B5EF4-FFF2-40B4-BE49-F238E27FC236}">
                <a16:creationId xmlns:a16="http://schemas.microsoft.com/office/drawing/2014/main" id="{66588053-BA3B-4291-B43E-63DD008F0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965" y="1067209"/>
            <a:ext cx="4680076" cy="2902409"/>
          </a:xfrm>
          <a:prstGeom prst="rect">
            <a:avLst/>
          </a:prstGeom>
        </p:spPr>
      </p:pic>
      <p:sp>
        <p:nvSpPr>
          <p:cNvPr id="9" name="직사각형 8">
            <a:extLst>
              <a:ext uri="{FF2B5EF4-FFF2-40B4-BE49-F238E27FC236}">
                <a16:creationId xmlns:a16="http://schemas.microsoft.com/office/drawing/2014/main" id="{FCE1B49A-317B-4CB2-8CA9-31B84510400F}"/>
              </a:ext>
            </a:extLst>
          </p:cNvPr>
          <p:cNvSpPr/>
          <p:nvPr/>
        </p:nvSpPr>
        <p:spPr>
          <a:xfrm>
            <a:off x="132539" y="5686687"/>
            <a:ext cx="6096000" cy="338554"/>
          </a:xfrm>
          <a:prstGeom prst="rect">
            <a:avLst/>
          </a:prstGeom>
        </p:spPr>
        <p:txBody>
          <a:bodyPr>
            <a:spAutoFit/>
          </a:bodyPr>
          <a:lstStyle/>
          <a:p>
            <a:r>
              <a:rPr lang="ko-KR" altLang="en-US" sz="1600" b="1" i="1" dirty="0">
                <a:solidFill>
                  <a:srgbClr val="FF0000"/>
                </a:solidFill>
                <a:latin typeface="Consolas" panose="020B0609020204030204" pitchFamily="49" charset="0"/>
              </a:rPr>
              <a:t>기본 </a:t>
            </a:r>
            <a:r>
              <a:rPr lang="en-US" altLang="ko-KR" sz="1600" b="1" i="1" dirty="0">
                <a:solidFill>
                  <a:srgbClr val="FF0000"/>
                </a:solidFill>
                <a:latin typeface="Consolas" panose="020B0609020204030204" pitchFamily="49" charset="0"/>
              </a:rPr>
              <a:t>8</a:t>
            </a:r>
            <a:r>
              <a:rPr lang="ko-KR" altLang="en-US" sz="1600" b="1" i="1" dirty="0">
                <a:solidFill>
                  <a:srgbClr val="FF0000"/>
                </a:solidFill>
                <a:latin typeface="Consolas" panose="020B0609020204030204" pitchFamily="49" charset="0"/>
              </a:rPr>
              <a:t>개 </a:t>
            </a:r>
            <a:r>
              <a:rPr lang="ko-KR" altLang="en-US" sz="1600" b="1" i="1" dirty="0" err="1">
                <a:solidFill>
                  <a:srgbClr val="FF0000"/>
                </a:solidFill>
                <a:latin typeface="Consolas" panose="020B0609020204030204" pitchFamily="49" charset="0"/>
              </a:rPr>
              <a:t>출력이후</a:t>
            </a:r>
            <a:r>
              <a:rPr lang="ko-KR" altLang="en-US" sz="1600" b="1" i="1" dirty="0">
                <a:solidFill>
                  <a:srgbClr val="FF0000"/>
                </a:solidFill>
                <a:latin typeface="Consolas" panose="020B0609020204030204" pitchFamily="49" charset="0"/>
              </a:rPr>
              <a:t> </a:t>
            </a:r>
            <a:r>
              <a:rPr lang="ko-KR" altLang="en-US" sz="1600" b="1" i="1" dirty="0" err="1">
                <a:solidFill>
                  <a:srgbClr val="FF0000"/>
                </a:solidFill>
                <a:latin typeface="Consolas" panose="020B0609020204030204" pitchFamily="49" charset="0"/>
              </a:rPr>
              <a:t>더보기를</a:t>
            </a:r>
            <a:r>
              <a:rPr lang="ko-KR" altLang="en-US" sz="1600" b="1" i="1" dirty="0">
                <a:solidFill>
                  <a:srgbClr val="FF0000"/>
                </a:solidFill>
                <a:latin typeface="Consolas" panose="020B0609020204030204" pitchFamily="49" charset="0"/>
              </a:rPr>
              <a:t> 누르면 </a:t>
            </a:r>
            <a:r>
              <a:rPr lang="en-US" altLang="ko-KR" sz="1600" b="1" i="1" dirty="0">
                <a:solidFill>
                  <a:srgbClr val="FF0000"/>
                </a:solidFill>
                <a:latin typeface="Consolas" panose="020B0609020204030204" pitchFamily="49" charset="0"/>
              </a:rPr>
              <a:t>4</a:t>
            </a:r>
            <a:r>
              <a:rPr lang="ko-KR" altLang="en-US" sz="1600" b="1" i="1" dirty="0">
                <a:solidFill>
                  <a:srgbClr val="FF0000"/>
                </a:solidFill>
                <a:latin typeface="Consolas" panose="020B0609020204030204" pitchFamily="49" charset="0"/>
              </a:rPr>
              <a:t>개씩 추가 출력</a:t>
            </a:r>
            <a:r>
              <a:rPr lang="en-US" altLang="ko-KR" sz="1600" b="1" i="1" dirty="0">
                <a:solidFill>
                  <a:srgbClr val="FF0000"/>
                </a:solidFill>
                <a:latin typeface="Consolas" panose="020B0609020204030204" pitchFamily="49" charset="0"/>
              </a:rPr>
              <a:t>.</a:t>
            </a:r>
          </a:p>
        </p:txBody>
      </p:sp>
    </p:spTree>
    <p:extLst>
      <p:ext uri="{BB962C8B-B14F-4D97-AF65-F5344CB8AC3E}">
        <p14:creationId xmlns:p14="http://schemas.microsoft.com/office/powerpoint/2010/main" val="364641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이메일 인증</a:t>
            </a:r>
            <a:endParaRPr i="1" u="sng" dirty="0"/>
          </a:p>
        </p:txBody>
      </p:sp>
      <p:pic>
        <p:nvPicPr>
          <p:cNvPr id="5" name="그림 4" descr="텍스트이(가) 표시된 사진&#10;&#10;자동 생성된 설명">
            <a:extLst>
              <a:ext uri="{FF2B5EF4-FFF2-40B4-BE49-F238E27FC236}">
                <a16:creationId xmlns:a16="http://schemas.microsoft.com/office/drawing/2014/main" id="{373A8712-C43F-460C-8F90-143D2E7C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528705"/>
            <a:ext cx="11781753" cy="5349853"/>
          </a:xfrm>
          <a:prstGeom prst="rect">
            <a:avLst/>
          </a:prstGeom>
        </p:spPr>
      </p:pic>
      <p:pic>
        <p:nvPicPr>
          <p:cNvPr id="8" name="그림 7">
            <a:extLst>
              <a:ext uri="{FF2B5EF4-FFF2-40B4-BE49-F238E27FC236}">
                <a16:creationId xmlns:a16="http://schemas.microsoft.com/office/drawing/2014/main" id="{BF6BE1C7-A87B-4346-AAEB-EB9F559F107C}"/>
              </a:ext>
            </a:extLst>
          </p:cNvPr>
          <p:cNvPicPr>
            <a:picLocks noChangeAspect="1"/>
          </p:cNvPicPr>
          <p:nvPr/>
        </p:nvPicPr>
        <p:blipFill rotWithShape="1">
          <a:blip r:embed="rId3">
            <a:extLst>
              <a:ext uri="{28A0092B-C50C-407E-A947-70E740481C1C}">
                <a14:useLocalDpi xmlns:a14="http://schemas.microsoft.com/office/drawing/2010/main" val="0"/>
              </a:ext>
            </a:extLst>
          </a:blip>
          <a:srcRect r="39103"/>
          <a:stretch/>
        </p:blipFill>
        <p:spPr>
          <a:xfrm>
            <a:off x="8894619" y="990600"/>
            <a:ext cx="3297382" cy="1587160"/>
          </a:xfrm>
          <a:prstGeom prst="rect">
            <a:avLst/>
          </a:prstGeom>
        </p:spPr>
      </p:pic>
      <p:sp>
        <p:nvSpPr>
          <p:cNvPr id="9" name="TextBox 8">
            <a:extLst>
              <a:ext uri="{FF2B5EF4-FFF2-40B4-BE49-F238E27FC236}">
                <a16:creationId xmlns:a16="http://schemas.microsoft.com/office/drawing/2014/main" id="{6FB62B2F-4289-40F9-A9C7-19E2798E41BC}"/>
              </a:ext>
            </a:extLst>
          </p:cNvPr>
          <p:cNvSpPr txBox="1"/>
          <p:nvPr/>
        </p:nvSpPr>
        <p:spPr>
          <a:xfrm>
            <a:off x="2534097" y="1067209"/>
            <a:ext cx="6646127" cy="553998"/>
          </a:xfrm>
          <a:prstGeom prst="rect">
            <a:avLst/>
          </a:prstGeom>
          <a:noFill/>
        </p:spPr>
        <p:txBody>
          <a:bodyPr wrap="square" rtlCol="0">
            <a:spAutoFit/>
          </a:bodyPr>
          <a:lstStyle/>
          <a:p>
            <a:r>
              <a:rPr lang="ko-KR" altLang="en-US" sz="1500" b="1" i="1" dirty="0">
                <a:solidFill>
                  <a:srgbClr val="FF0000"/>
                </a:solidFill>
              </a:rPr>
              <a:t>이메일 전송을 누르면 입력한 이메일에 인증번호 전송 후</a:t>
            </a:r>
            <a:r>
              <a:rPr lang="en-US" altLang="ko-KR" sz="1500" b="1" i="1" dirty="0">
                <a:solidFill>
                  <a:srgbClr val="FF0000"/>
                </a:solidFill>
              </a:rPr>
              <a:t>, </a:t>
            </a:r>
          </a:p>
          <a:p>
            <a:r>
              <a:rPr lang="ko-KR" altLang="en-US" sz="1500" b="1" i="1" dirty="0">
                <a:solidFill>
                  <a:srgbClr val="FF0000"/>
                </a:solidFill>
              </a:rPr>
              <a:t>인증번호 </a:t>
            </a:r>
            <a:r>
              <a:rPr lang="ko-KR" altLang="en-US" sz="1500" b="1" i="1" dirty="0" err="1">
                <a:solidFill>
                  <a:srgbClr val="FF0000"/>
                </a:solidFill>
              </a:rPr>
              <a:t>입력창에</a:t>
            </a:r>
            <a:r>
              <a:rPr lang="ko-KR" altLang="en-US" sz="1500" b="1" i="1" dirty="0">
                <a:solidFill>
                  <a:srgbClr val="FF0000"/>
                </a:solidFill>
              </a:rPr>
              <a:t> 입력하게 함</a:t>
            </a:r>
            <a:r>
              <a:rPr lang="en-US" altLang="ko-KR" sz="1500" b="1" i="1" dirty="0">
                <a:solidFill>
                  <a:srgbClr val="FF0000"/>
                </a:solidFill>
              </a:rPr>
              <a:t>. </a:t>
            </a:r>
            <a:r>
              <a:rPr lang="ko-KR" altLang="en-US" sz="1500" b="1" i="1" dirty="0">
                <a:solidFill>
                  <a:srgbClr val="FF0000"/>
                </a:solidFill>
              </a:rPr>
              <a:t>그 후 인증번호 비교 후 </a:t>
            </a:r>
            <a:r>
              <a:rPr lang="ko-KR" altLang="en-US" sz="1500" b="1" i="1" dirty="0" err="1">
                <a:solidFill>
                  <a:srgbClr val="FF0000"/>
                </a:solidFill>
              </a:rPr>
              <a:t>팝업창을</a:t>
            </a:r>
            <a:r>
              <a:rPr lang="ko-KR" altLang="en-US" sz="1500" b="1" i="1" dirty="0">
                <a:solidFill>
                  <a:srgbClr val="FF0000"/>
                </a:solidFill>
              </a:rPr>
              <a:t> 띄움</a:t>
            </a:r>
          </a:p>
        </p:txBody>
      </p:sp>
    </p:spTree>
    <p:extLst>
      <p:ext uri="{BB962C8B-B14F-4D97-AF65-F5344CB8AC3E}">
        <p14:creationId xmlns:p14="http://schemas.microsoft.com/office/powerpoint/2010/main" val="58125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800493"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5" name="그림 4" descr="텍스트이(가) 표시된 사진&#10;&#10;자동 생성된 설명">
            <a:extLst>
              <a:ext uri="{FF2B5EF4-FFF2-40B4-BE49-F238E27FC236}">
                <a16:creationId xmlns:a16="http://schemas.microsoft.com/office/drawing/2014/main" id="{C84A8BED-8B5D-4D57-8847-CC7EFD9CF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824"/>
            <a:ext cx="12192000" cy="5289176"/>
          </a:xfrm>
          <a:prstGeom prst="rect">
            <a:avLst/>
          </a:prstGeom>
        </p:spPr>
      </p:pic>
      <p:sp>
        <p:nvSpPr>
          <p:cNvPr id="11" name="Google Shape;317;p28">
            <a:extLst>
              <a:ext uri="{FF2B5EF4-FFF2-40B4-BE49-F238E27FC236}">
                <a16:creationId xmlns:a16="http://schemas.microsoft.com/office/drawing/2014/main" id="{30DA4F96-9ED4-4598-A6CC-522D0275246A}"/>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i="1" u="sng" dirty="0">
                <a:solidFill>
                  <a:schemeClr val="dk1"/>
                </a:solidFill>
                <a:latin typeface="Arial"/>
                <a:ea typeface="Arial"/>
                <a:cs typeface="Arial"/>
                <a:sym typeface="Arial"/>
              </a:rPr>
              <a:t>댓글</a:t>
            </a:r>
            <a:endParaRPr i="1" u="sng" dirty="0"/>
          </a:p>
        </p:txBody>
      </p:sp>
      <p:sp>
        <p:nvSpPr>
          <p:cNvPr id="9" name="Google Shape;223;p25">
            <a:extLst>
              <a:ext uri="{FF2B5EF4-FFF2-40B4-BE49-F238E27FC236}">
                <a16:creationId xmlns:a16="http://schemas.microsoft.com/office/drawing/2014/main" id="{F510C25D-C957-45A5-A22E-3B9497B895F3}"/>
              </a:ext>
            </a:extLst>
          </p:cNvPr>
          <p:cNvSpPr txBox="1"/>
          <p:nvPr/>
        </p:nvSpPr>
        <p:spPr>
          <a:xfrm>
            <a:off x="5429317" y="3270367"/>
            <a:ext cx="686129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Ajax와</a:t>
            </a:r>
            <a:r>
              <a:rPr lang="ko-KR" sz="1600" b="1" i="1" dirty="0">
                <a:solidFill>
                  <a:srgbClr val="FF0000"/>
                </a:solidFill>
                <a:latin typeface="Malgun Gothic"/>
                <a:ea typeface="Malgun Gothic"/>
                <a:cs typeface="Malgun Gothic"/>
                <a:sym typeface="Malgun Gothic"/>
              </a:rPr>
              <a:t> </a:t>
            </a:r>
            <a:r>
              <a:rPr lang="ko-KR" sz="1600" b="1" i="1" dirty="0" err="1">
                <a:solidFill>
                  <a:srgbClr val="FF0000"/>
                </a:solidFill>
                <a:latin typeface="Malgun Gothic"/>
                <a:ea typeface="Malgun Gothic"/>
                <a:cs typeface="Malgun Gothic"/>
                <a:sym typeface="Malgun Gothic"/>
              </a:rPr>
              <a:t>RestController를</a:t>
            </a:r>
            <a:r>
              <a:rPr lang="ko-KR" sz="1600" b="1" i="1" dirty="0">
                <a:solidFill>
                  <a:srgbClr val="FF0000"/>
                </a:solidFill>
                <a:latin typeface="Malgun Gothic"/>
                <a:ea typeface="Malgun Gothic"/>
                <a:cs typeface="Malgun Gothic"/>
                <a:sym typeface="Malgun Gothic"/>
              </a:rPr>
              <a:t> 이용하여 데이터를 주고 받는 댓글 기능 구현</a:t>
            </a:r>
            <a:endParaRPr sz="1600" b="1" i="1" dirty="0">
              <a:solidFill>
                <a:srgbClr val="FF0000"/>
              </a:solidFill>
              <a:latin typeface="Malgun Gothic"/>
              <a:ea typeface="Malgun Gothic"/>
              <a:cs typeface="Malgun Gothic"/>
              <a:sym typeface="Malgun Gothic"/>
            </a:endParaRPr>
          </a:p>
        </p:txBody>
      </p:sp>
      <p:pic>
        <p:nvPicPr>
          <p:cNvPr id="6" name="그림 5">
            <a:extLst>
              <a:ext uri="{FF2B5EF4-FFF2-40B4-BE49-F238E27FC236}">
                <a16:creationId xmlns:a16="http://schemas.microsoft.com/office/drawing/2014/main" id="{C9539B91-E6D8-4E5A-9680-3F5F852720EE}"/>
              </a:ext>
            </a:extLst>
          </p:cNvPr>
          <p:cNvPicPr>
            <a:picLocks noChangeAspect="1"/>
          </p:cNvPicPr>
          <p:nvPr/>
        </p:nvPicPr>
        <p:blipFill>
          <a:blip r:embed="rId3"/>
          <a:stretch>
            <a:fillRect/>
          </a:stretch>
        </p:blipFill>
        <p:spPr>
          <a:xfrm>
            <a:off x="5244353" y="1463571"/>
            <a:ext cx="5620871" cy="1674481"/>
          </a:xfrm>
          <a:prstGeom prst="rect">
            <a:avLst/>
          </a:prstGeom>
        </p:spPr>
      </p:pic>
    </p:spTree>
    <p:extLst>
      <p:ext uri="{BB962C8B-B14F-4D97-AF65-F5344CB8AC3E}">
        <p14:creationId xmlns:p14="http://schemas.microsoft.com/office/powerpoint/2010/main" val="3492708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9" name="Google Shape;317;p28">
            <a:extLst>
              <a:ext uri="{FF2B5EF4-FFF2-40B4-BE49-F238E27FC236}">
                <a16:creationId xmlns:a16="http://schemas.microsoft.com/office/drawing/2014/main" id="{F4EB6BF1-D408-409E-B88B-17F2EF8D3725}"/>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sz="1800" i="1" u="sng" dirty="0">
                <a:solidFill>
                  <a:schemeClr val="dk1"/>
                </a:solidFill>
                <a:latin typeface="Arial"/>
                <a:ea typeface="Arial"/>
                <a:cs typeface="Arial"/>
                <a:sym typeface="Arial"/>
              </a:rPr>
              <a:t>네이버 로그인</a:t>
            </a:r>
            <a:endParaRPr i="1" u="sng" dirty="0"/>
          </a:p>
        </p:txBody>
      </p:sp>
      <p:pic>
        <p:nvPicPr>
          <p:cNvPr id="5" name="그림 4" descr="텍스트이(가) 표시된 사진&#10;&#10;자동 생성된 설명">
            <a:extLst>
              <a:ext uri="{FF2B5EF4-FFF2-40B4-BE49-F238E27FC236}">
                <a16:creationId xmlns:a16="http://schemas.microsoft.com/office/drawing/2014/main" id="{C748B900-C9AF-4256-8A33-5644CC97E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6509"/>
            <a:ext cx="7527636" cy="5492680"/>
          </a:xfrm>
          <a:prstGeom prst="rect">
            <a:avLst/>
          </a:prstGeom>
        </p:spPr>
      </p:pic>
      <p:sp>
        <p:nvSpPr>
          <p:cNvPr id="8" name="Google Shape;234;p26">
            <a:extLst>
              <a:ext uri="{FF2B5EF4-FFF2-40B4-BE49-F238E27FC236}">
                <a16:creationId xmlns:a16="http://schemas.microsoft.com/office/drawing/2014/main" id="{B15329C2-754C-4550-981D-7DA7DB7904D9}"/>
              </a:ext>
            </a:extLst>
          </p:cNvPr>
          <p:cNvSpPr txBox="1"/>
          <p:nvPr/>
        </p:nvSpPr>
        <p:spPr>
          <a:xfrm>
            <a:off x="3340350" y="3312325"/>
            <a:ext cx="43854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a:t>
            </a:r>
            <a:r>
              <a:rPr lang="ko-KR" sz="1600" b="1" i="1" dirty="0" err="1">
                <a:solidFill>
                  <a:srgbClr val="FF0000"/>
                </a:solidFill>
                <a:latin typeface="Malgun Gothic"/>
                <a:ea typeface="Malgun Gothic"/>
                <a:cs typeface="Malgun Gothic"/>
                <a:sym typeface="Malgun Gothic"/>
              </a:rPr>
              <a:t>API를</a:t>
            </a:r>
            <a:r>
              <a:rPr lang="ko-KR" sz="1600" b="1" i="1" dirty="0">
                <a:solidFill>
                  <a:srgbClr val="FF0000"/>
                </a:solidFill>
                <a:latin typeface="Malgun Gothic"/>
                <a:ea typeface="Malgun Gothic"/>
                <a:cs typeface="Malgun Gothic"/>
                <a:sym typeface="Malgun Gothic"/>
              </a:rPr>
              <a:t> 이용해 인증 토큰을 </a:t>
            </a:r>
            <a:r>
              <a:rPr lang="ko-KR" sz="1600" b="1" i="1" dirty="0" err="1">
                <a:solidFill>
                  <a:srgbClr val="FF0000"/>
                </a:solidFill>
                <a:latin typeface="Malgun Gothic"/>
                <a:ea typeface="Malgun Gothic"/>
                <a:cs typeface="Malgun Gothic"/>
                <a:sym typeface="Malgun Gothic"/>
              </a:rPr>
              <a:t>부여받아</a:t>
            </a:r>
            <a:r>
              <a:rPr lang="ko-KR" sz="1600" b="1" i="1" dirty="0">
                <a:solidFill>
                  <a:srgbClr val="FF0000"/>
                </a:solidFill>
                <a:latin typeface="Malgun Gothic"/>
                <a:ea typeface="Malgun Gothic"/>
                <a:cs typeface="Malgun Gothic"/>
                <a:sym typeface="Malgun Gothic"/>
              </a:rPr>
              <a:t> </a:t>
            </a:r>
            <a:endParaRPr sz="1600" b="1" i="1" dirty="0">
              <a:solidFill>
                <a:srgbClr val="FF0000"/>
              </a:solidFill>
              <a:latin typeface="Malgun Gothic"/>
              <a:ea typeface="Malgun Gothic"/>
              <a:cs typeface="Malgun Gothic"/>
              <a:sym typeface="Malgun Gothic"/>
            </a:endParaRPr>
          </a:p>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로그인 기능 구현</a:t>
            </a:r>
            <a:endParaRPr sz="1600" b="1" i="1" dirty="0">
              <a:solidFill>
                <a:srgbClr val="FF0000"/>
              </a:solidFill>
              <a:latin typeface="Malgun Gothic"/>
              <a:ea typeface="Malgun Gothic"/>
              <a:cs typeface="Malgun Gothic"/>
              <a:sym typeface="Malgun Gothic"/>
            </a:endParaRPr>
          </a:p>
        </p:txBody>
      </p:sp>
      <p:pic>
        <p:nvPicPr>
          <p:cNvPr id="10" name="그림 9">
            <a:extLst>
              <a:ext uri="{FF2B5EF4-FFF2-40B4-BE49-F238E27FC236}">
                <a16:creationId xmlns:a16="http://schemas.microsoft.com/office/drawing/2014/main" id="{B9859241-A5B7-4058-B400-43ED12D2489C}"/>
              </a:ext>
            </a:extLst>
          </p:cNvPr>
          <p:cNvPicPr>
            <a:picLocks noChangeAspect="1"/>
          </p:cNvPicPr>
          <p:nvPr/>
        </p:nvPicPr>
        <p:blipFill>
          <a:blip r:embed="rId3"/>
          <a:stretch>
            <a:fillRect/>
          </a:stretch>
        </p:blipFill>
        <p:spPr>
          <a:xfrm>
            <a:off x="8124814" y="1219887"/>
            <a:ext cx="3327074" cy="1015656"/>
          </a:xfrm>
          <a:prstGeom prst="rect">
            <a:avLst/>
          </a:prstGeom>
        </p:spPr>
      </p:pic>
      <p:pic>
        <p:nvPicPr>
          <p:cNvPr id="11" name="그림 6" descr="텍스트이(가) 표시된 사진&#10;&#10;자동 생성된 설명">
            <a:extLst>
              <a:ext uri="{FF2B5EF4-FFF2-40B4-BE49-F238E27FC236}">
                <a16:creationId xmlns:a16="http://schemas.microsoft.com/office/drawing/2014/main" id="{F0448F03-73AE-4FE0-A3A1-6EEABC111542}"/>
              </a:ext>
            </a:extLst>
          </p:cNvPr>
          <p:cNvPicPr>
            <a:picLocks noChangeAspect="1"/>
          </p:cNvPicPr>
          <p:nvPr/>
        </p:nvPicPr>
        <p:blipFill>
          <a:blip r:embed="rId4"/>
          <a:stretch>
            <a:fillRect/>
          </a:stretch>
        </p:blipFill>
        <p:spPr>
          <a:xfrm>
            <a:off x="7979306" y="6147946"/>
            <a:ext cx="3486385" cy="492211"/>
          </a:xfrm>
          <a:prstGeom prst="rect">
            <a:avLst/>
          </a:prstGeom>
        </p:spPr>
      </p:pic>
      <p:pic>
        <p:nvPicPr>
          <p:cNvPr id="12" name="그림 9">
            <a:extLst>
              <a:ext uri="{FF2B5EF4-FFF2-40B4-BE49-F238E27FC236}">
                <a16:creationId xmlns:a16="http://schemas.microsoft.com/office/drawing/2014/main" id="{B05FC3F2-7975-470E-9501-C68D3E4CDED0}"/>
              </a:ext>
            </a:extLst>
          </p:cNvPr>
          <p:cNvPicPr>
            <a:picLocks noChangeAspect="1"/>
          </p:cNvPicPr>
          <p:nvPr/>
        </p:nvPicPr>
        <p:blipFill>
          <a:blip r:embed="rId5"/>
          <a:stretch>
            <a:fillRect/>
          </a:stretch>
        </p:blipFill>
        <p:spPr>
          <a:xfrm>
            <a:off x="8190972" y="2744377"/>
            <a:ext cx="3063051" cy="2669351"/>
          </a:xfrm>
          <a:prstGeom prst="rect">
            <a:avLst/>
          </a:prstGeom>
        </p:spPr>
      </p:pic>
      <p:sp>
        <p:nvSpPr>
          <p:cNvPr id="13" name="TextBox 12">
            <a:extLst>
              <a:ext uri="{FF2B5EF4-FFF2-40B4-BE49-F238E27FC236}">
                <a16:creationId xmlns:a16="http://schemas.microsoft.com/office/drawing/2014/main" id="{055A3DA1-2D8D-45FB-AB65-8FF03559315C}"/>
              </a:ext>
            </a:extLst>
          </p:cNvPr>
          <p:cNvSpPr txBox="1"/>
          <p:nvPr/>
        </p:nvSpPr>
        <p:spPr>
          <a:xfrm>
            <a:off x="8124814" y="5473449"/>
            <a:ext cx="27962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2. 네이버 로그인을 통한 </a:t>
            </a:r>
            <a:endParaRPr lang="en-US" altLang="ko-KR" sz="1400" b="1" i="1" dirty="0">
              <a:ea typeface="맑은 고딕"/>
            </a:endParaRPr>
          </a:p>
          <a:p>
            <a:r>
              <a:rPr lang="ko-KR" altLang="en-US" sz="1400" b="1" i="1" dirty="0">
                <a:ea typeface="맑은 고딕"/>
              </a:rPr>
              <a:t>가입이력 있으면 로그인 성공 </a:t>
            </a:r>
          </a:p>
        </p:txBody>
      </p:sp>
      <p:sp>
        <p:nvSpPr>
          <p:cNvPr id="14" name="TextBox 13">
            <a:extLst>
              <a:ext uri="{FF2B5EF4-FFF2-40B4-BE49-F238E27FC236}">
                <a16:creationId xmlns:a16="http://schemas.microsoft.com/office/drawing/2014/main" id="{132333E3-FEAA-49A1-9341-65CF9186B42B}"/>
              </a:ext>
            </a:extLst>
          </p:cNvPr>
          <p:cNvSpPr txBox="1"/>
          <p:nvPr/>
        </p:nvSpPr>
        <p:spPr>
          <a:xfrm>
            <a:off x="8036249" y="2296963"/>
            <a:ext cx="440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1. 네이버 로그인 신규-&gt;회원가입  </a:t>
            </a:r>
            <a:endParaRPr lang="ko-KR" altLang="en-US" sz="1400" b="1" i="1" dirty="0"/>
          </a:p>
        </p:txBody>
      </p:sp>
    </p:spTree>
    <p:extLst>
      <p:ext uri="{BB962C8B-B14F-4D97-AF65-F5344CB8AC3E}">
        <p14:creationId xmlns:p14="http://schemas.microsoft.com/office/powerpoint/2010/main" val="294782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4DB3EAD-9C1D-400A-AF36-7EBCC700EF15}"/>
              </a:ext>
            </a:extLst>
          </p:cNvPr>
          <p:cNvSpPr/>
          <p:nvPr/>
        </p:nvSpPr>
        <p:spPr>
          <a:xfrm>
            <a:off x="0" y="2976281"/>
            <a:ext cx="12192000" cy="3881719"/>
          </a:xfrm>
          <a:prstGeom prst="rect">
            <a:avLst/>
          </a:prstGeom>
          <a:solidFill>
            <a:srgbClr val="632B8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 name="TextBox 5">
            <a:extLst>
              <a:ext uri="{FF2B5EF4-FFF2-40B4-BE49-F238E27FC236}">
                <a16:creationId xmlns:a16="http://schemas.microsoft.com/office/drawing/2014/main" id="{98EB1C0B-D656-4001-80BC-61FF1DC910AD}"/>
              </a:ext>
            </a:extLst>
          </p:cNvPr>
          <p:cNvSpPr txBox="1"/>
          <p:nvPr/>
        </p:nvSpPr>
        <p:spPr>
          <a:xfrm>
            <a:off x="320151" y="1981652"/>
            <a:ext cx="8496944" cy="923330"/>
          </a:xfrm>
          <a:prstGeom prst="rect">
            <a:avLst/>
          </a:prstGeom>
          <a:noFill/>
        </p:spPr>
        <p:txBody>
          <a:bodyPr wrap="square" rtlCol="0">
            <a:spAutoFit/>
          </a:bodyPr>
          <a:lstStyle/>
          <a:p>
            <a:r>
              <a:rPr lang="en-US" altLang="ko-KR" sz="5400" dirty="0">
                <a:latin typeface="HY헤드라인M" pitchFamily="18" charset="-127"/>
                <a:ea typeface="HY헤드라인M" pitchFamily="18" charset="-127"/>
              </a:rPr>
              <a:t>01    02    03    04    </a:t>
            </a:r>
            <a:endParaRPr lang="ko-KR" altLang="en-US" sz="5400" dirty="0">
              <a:latin typeface="HY헤드라인M" pitchFamily="18" charset="-127"/>
              <a:ea typeface="HY헤드라인M" pitchFamily="18" charset="-127"/>
            </a:endParaRPr>
          </a:p>
        </p:txBody>
      </p:sp>
      <p:sp>
        <p:nvSpPr>
          <p:cNvPr id="7" name="TextBox 6">
            <a:extLst>
              <a:ext uri="{FF2B5EF4-FFF2-40B4-BE49-F238E27FC236}">
                <a16:creationId xmlns:a16="http://schemas.microsoft.com/office/drawing/2014/main" id="{8EBB7D63-0DB9-4F0A-BDE6-B3E17F947697}"/>
              </a:ext>
            </a:extLst>
          </p:cNvPr>
          <p:cNvSpPr txBox="1"/>
          <p:nvPr/>
        </p:nvSpPr>
        <p:spPr>
          <a:xfrm>
            <a:off x="5426294" y="4423001"/>
            <a:ext cx="6626985" cy="923330"/>
          </a:xfrm>
          <a:prstGeom prst="rect">
            <a:avLst/>
          </a:prstGeom>
          <a:noFill/>
        </p:spPr>
        <p:txBody>
          <a:bodyPr wrap="square" rtlCol="0">
            <a:spAutoFit/>
          </a:bodyPr>
          <a:lstStyle/>
          <a:p>
            <a:r>
              <a:rPr lang="en-US" altLang="ko-KR" sz="5400" dirty="0">
                <a:solidFill>
                  <a:schemeClr val="bg1"/>
                </a:solidFill>
                <a:latin typeface="HY헤드라인M" pitchFamily="18" charset="-127"/>
                <a:ea typeface="HY헤드라인M" pitchFamily="18" charset="-127"/>
              </a:rPr>
              <a:t>05    06    07    08   </a:t>
            </a:r>
            <a:endParaRPr lang="ko-KR" altLang="en-US" sz="5400" dirty="0">
              <a:solidFill>
                <a:schemeClr val="bg1"/>
              </a:solidFill>
              <a:latin typeface="HY헤드라인M" pitchFamily="18" charset="-127"/>
              <a:ea typeface="HY헤드라인M" pitchFamily="18" charset="-127"/>
            </a:endParaRPr>
          </a:p>
        </p:txBody>
      </p:sp>
      <p:sp>
        <p:nvSpPr>
          <p:cNvPr id="13" name="TextBox 12">
            <a:extLst>
              <a:ext uri="{FF2B5EF4-FFF2-40B4-BE49-F238E27FC236}">
                <a16:creationId xmlns:a16="http://schemas.microsoft.com/office/drawing/2014/main" id="{BA03E134-A483-4069-A437-B33AC1C09CAD}"/>
              </a:ext>
            </a:extLst>
          </p:cNvPr>
          <p:cNvSpPr txBox="1"/>
          <p:nvPr/>
        </p:nvSpPr>
        <p:spPr>
          <a:xfrm>
            <a:off x="136716" y="622392"/>
            <a:ext cx="1936368" cy="461665"/>
          </a:xfrm>
          <a:prstGeom prst="rect">
            <a:avLst/>
          </a:prstGeom>
          <a:noFill/>
          <a:ln>
            <a:noFill/>
          </a:ln>
        </p:spPr>
        <p:txBody>
          <a:bodyPr wrap="square" rtlCol="0">
            <a:spAutoFit/>
          </a:bodyPr>
          <a:lstStyle/>
          <a:p>
            <a:pPr algn="ctr"/>
            <a:r>
              <a:rPr lang="en-US" altLang="ko-KR" sz="2400" spc="-150" dirty="0">
                <a:latin typeface="나눔바른고딕OTF Light" pitchFamily="50" charset="-127"/>
                <a:ea typeface="나눔바른고딕OTF Light" pitchFamily="50" charset="-127"/>
              </a:rPr>
              <a:t>CONTENT</a:t>
            </a:r>
            <a:endParaRPr lang="ko-KR" altLang="en-US" sz="2400" spc="-150" dirty="0">
              <a:latin typeface="나눔바른고딕OTF Light" pitchFamily="50" charset="-127"/>
              <a:ea typeface="나눔바른고딕OTF Light" pitchFamily="50" charset="-127"/>
            </a:endParaRPr>
          </a:p>
        </p:txBody>
      </p:sp>
      <p:cxnSp>
        <p:nvCxnSpPr>
          <p:cNvPr id="23" name="직선 연결선 22">
            <a:extLst>
              <a:ext uri="{FF2B5EF4-FFF2-40B4-BE49-F238E27FC236}">
                <a16:creationId xmlns:a16="http://schemas.microsoft.com/office/drawing/2014/main" id="{9C1D9DE5-DE98-4EA3-8767-8443558D53FD}"/>
              </a:ext>
            </a:extLst>
          </p:cNvPr>
          <p:cNvCxnSpPr>
            <a:cxnSpLocks/>
          </p:cNvCxnSpPr>
          <p:nvPr/>
        </p:nvCxnSpPr>
        <p:spPr>
          <a:xfrm>
            <a:off x="5262282" y="5391156"/>
            <a:ext cx="6911788" cy="179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C44699-EFAA-4F9C-B17E-E84DD22B3979}"/>
              </a:ext>
            </a:extLst>
          </p:cNvPr>
          <p:cNvSpPr txBox="1"/>
          <p:nvPr/>
        </p:nvSpPr>
        <p:spPr>
          <a:xfrm>
            <a:off x="410496" y="3129219"/>
            <a:ext cx="1107996" cy="369332"/>
          </a:xfrm>
          <a:prstGeom prst="rect">
            <a:avLst/>
          </a:prstGeom>
          <a:noFill/>
        </p:spPr>
        <p:txBody>
          <a:bodyPr wrap="none" rtlCol="0">
            <a:spAutoFit/>
          </a:bodyPr>
          <a:lstStyle/>
          <a:p>
            <a:r>
              <a:rPr lang="ko-KR" altLang="en-US" dirty="0">
                <a:solidFill>
                  <a:schemeClr val="bg1"/>
                </a:solidFill>
              </a:rPr>
              <a:t>조원소개</a:t>
            </a:r>
          </a:p>
        </p:txBody>
      </p:sp>
      <p:sp>
        <p:nvSpPr>
          <p:cNvPr id="17" name="TextBox 16">
            <a:extLst>
              <a:ext uri="{FF2B5EF4-FFF2-40B4-BE49-F238E27FC236}">
                <a16:creationId xmlns:a16="http://schemas.microsoft.com/office/drawing/2014/main" id="{0B4EEC02-89F4-4032-B4DD-0971238B785D}"/>
              </a:ext>
            </a:extLst>
          </p:cNvPr>
          <p:cNvSpPr txBox="1"/>
          <p:nvPr/>
        </p:nvSpPr>
        <p:spPr>
          <a:xfrm>
            <a:off x="5550943" y="5554830"/>
            <a:ext cx="1338828" cy="646331"/>
          </a:xfrm>
          <a:prstGeom prst="rect">
            <a:avLst/>
          </a:prstGeom>
          <a:noFill/>
        </p:spPr>
        <p:txBody>
          <a:bodyPr wrap="none" rtlCol="0">
            <a:spAutoFit/>
          </a:bodyPr>
          <a:lstStyle/>
          <a:p>
            <a:r>
              <a:rPr lang="en-US" altLang="ko-KR" dirty="0">
                <a:solidFill>
                  <a:schemeClr val="bg1"/>
                </a:solidFill>
              </a:rPr>
              <a:t>USECASE</a:t>
            </a:r>
          </a:p>
          <a:p>
            <a:r>
              <a:rPr lang="ko-KR" altLang="en-US" dirty="0">
                <a:solidFill>
                  <a:schemeClr val="bg1"/>
                </a:solidFill>
              </a:rPr>
              <a:t>다이어그램</a:t>
            </a:r>
          </a:p>
        </p:txBody>
      </p:sp>
      <p:sp>
        <p:nvSpPr>
          <p:cNvPr id="22" name="TextBox 21">
            <a:extLst>
              <a:ext uri="{FF2B5EF4-FFF2-40B4-BE49-F238E27FC236}">
                <a16:creationId xmlns:a16="http://schemas.microsoft.com/office/drawing/2014/main" id="{F0C01E0B-9799-45C1-8AA9-C6FA5F9FB420}"/>
              </a:ext>
            </a:extLst>
          </p:cNvPr>
          <p:cNvSpPr txBox="1"/>
          <p:nvPr/>
        </p:nvSpPr>
        <p:spPr>
          <a:xfrm>
            <a:off x="5421100" y="3129219"/>
            <a:ext cx="1598515" cy="369332"/>
          </a:xfrm>
          <a:prstGeom prst="rect">
            <a:avLst/>
          </a:prstGeom>
          <a:noFill/>
        </p:spPr>
        <p:txBody>
          <a:bodyPr wrap="none" rtlCol="0">
            <a:spAutoFit/>
          </a:bodyPr>
          <a:lstStyle/>
          <a:p>
            <a:r>
              <a:rPr lang="en-US" altLang="ko-KR" dirty="0">
                <a:solidFill>
                  <a:schemeClr val="bg1"/>
                </a:solidFill>
              </a:rPr>
              <a:t>ER</a:t>
            </a:r>
            <a:r>
              <a:rPr lang="ko-KR" altLang="en-US" dirty="0">
                <a:solidFill>
                  <a:schemeClr val="bg1"/>
                </a:solidFill>
              </a:rPr>
              <a:t>다이어그램</a:t>
            </a:r>
          </a:p>
        </p:txBody>
      </p:sp>
      <p:sp>
        <p:nvSpPr>
          <p:cNvPr id="24" name="TextBox 23">
            <a:extLst>
              <a:ext uri="{FF2B5EF4-FFF2-40B4-BE49-F238E27FC236}">
                <a16:creationId xmlns:a16="http://schemas.microsoft.com/office/drawing/2014/main" id="{22893FCD-5F58-4BD4-A465-3D1197947216}"/>
              </a:ext>
            </a:extLst>
          </p:cNvPr>
          <p:cNvSpPr txBox="1"/>
          <p:nvPr/>
        </p:nvSpPr>
        <p:spPr>
          <a:xfrm>
            <a:off x="2073084" y="3131116"/>
            <a:ext cx="1107996" cy="369332"/>
          </a:xfrm>
          <a:prstGeom prst="rect">
            <a:avLst/>
          </a:prstGeom>
          <a:noFill/>
        </p:spPr>
        <p:txBody>
          <a:bodyPr wrap="none" rtlCol="0">
            <a:spAutoFit/>
          </a:bodyPr>
          <a:lstStyle/>
          <a:p>
            <a:r>
              <a:rPr lang="ko-KR" altLang="en-US" dirty="0">
                <a:solidFill>
                  <a:schemeClr val="bg1"/>
                </a:solidFill>
              </a:rPr>
              <a:t>기획의도</a:t>
            </a:r>
          </a:p>
        </p:txBody>
      </p:sp>
      <p:sp>
        <p:nvSpPr>
          <p:cNvPr id="25" name="TextBox 24">
            <a:extLst>
              <a:ext uri="{FF2B5EF4-FFF2-40B4-BE49-F238E27FC236}">
                <a16:creationId xmlns:a16="http://schemas.microsoft.com/office/drawing/2014/main" id="{EFAB2AA4-8657-4951-B96E-3B88CAC458D5}"/>
              </a:ext>
            </a:extLst>
          </p:cNvPr>
          <p:cNvSpPr txBox="1"/>
          <p:nvPr/>
        </p:nvSpPr>
        <p:spPr>
          <a:xfrm>
            <a:off x="7153209" y="5554830"/>
            <a:ext cx="1107996" cy="369332"/>
          </a:xfrm>
          <a:prstGeom prst="rect">
            <a:avLst/>
          </a:prstGeom>
          <a:noFill/>
        </p:spPr>
        <p:txBody>
          <a:bodyPr wrap="none" rtlCol="0">
            <a:spAutoFit/>
          </a:bodyPr>
          <a:lstStyle/>
          <a:p>
            <a:r>
              <a:rPr lang="ko-KR" altLang="en-US" dirty="0">
                <a:solidFill>
                  <a:schemeClr val="bg1"/>
                </a:solidFill>
              </a:rPr>
              <a:t>세부기능</a:t>
            </a:r>
          </a:p>
        </p:txBody>
      </p:sp>
      <p:sp>
        <p:nvSpPr>
          <p:cNvPr id="27" name="TextBox 26">
            <a:extLst>
              <a:ext uri="{FF2B5EF4-FFF2-40B4-BE49-F238E27FC236}">
                <a16:creationId xmlns:a16="http://schemas.microsoft.com/office/drawing/2014/main" id="{866FEABA-F9EA-4DDA-9AA5-2387F3EB5C96}"/>
              </a:ext>
            </a:extLst>
          </p:cNvPr>
          <p:cNvSpPr txBox="1"/>
          <p:nvPr/>
        </p:nvSpPr>
        <p:spPr>
          <a:xfrm>
            <a:off x="10740636" y="5554830"/>
            <a:ext cx="1107996" cy="369332"/>
          </a:xfrm>
          <a:prstGeom prst="rect">
            <a:avLst/>
          </a:prstGeom>
          <a:noFill/>
        </p:spPr>
        <p:txBody>
          <a:bodyPr wrap="none" rtlCol="0">
            <a:spAutoFit/>
          </a:bodyPr>
          <a:lstStyle/>
          <a:p>
            <a:r>
              <a:rPr lang="ko-KR" altLang="en-US" dirty="0" err="1">
                <a:solidFill>
                  <a:schemeClr val="bg1"/>
                </a:solidFill>
              </a:rPr>
              <a:t>기능시현</a:t>
            </a:r>
            <a:endParaRPr lang="ko-KR" altLang="en-US" dirty="0">
              <a:solidFill>
                <a:schemeClr val="bg1"/>
              </a:solidFill>
            </a:endParaRPr>
          </a:p>
        </p:txBody>
      </p:sp>
      <p:sp>
        <p:nvSpPr>
          <p:cNvPr id="28" name="TextBox 27">
            <a:extLst>
              <a:ext uri="{FF2B5EF4-FFF2-40B4-BE49-F238E27FC236}">
                <a16:creationId xmlns:a16="http://schemas.microsoft.com/office/drawing/2014/main" id="{E7900E4D-97F9-444F-A4B9-3D70387C9950}"/>
              </a:ext>
            </a:extLst>
          </p:cNvPr>
          <p:cNvSpPr txBox="1"/>
          <p:nvPr/>
        </p:nvSpPr>
        <p:spPr>
          <a:xfrm>
            <a:off x="8989719" y="5554830"/>
            <a:ext cx="1107996" cy="369332"/>
          </a:xfrm>
          <a:prstGeom prst="rect">
            <a:avLst/>
          </a:prstGeom>
          <a:noFill/>
        </p:spPr>
        <p:txBody>
          <a:bodyPr wrap="none" rtlCol="0">
            <a:spAutoFit/>
          </a:bodyPr>
          <a:lstStyle/>
          <a:p>
            <a:r>
              <a:rPr lang="ko-KR" altLang="en-US" dirty="0">
                <a:solidFill>
                  <a:schemeClr val="bg1"/>
                </a:solidFill>
              </a:rPr>
              <a:t>주요코딩</a:t>
            </a:r>
          </a:p>
        </p:txBody>
      </p:sp>
      <p:sp>
        <p:nvSpPr>
          <p:cNvPr id="29" name="TextBox 28">
            <a:extLst>
              <a:ext uri="{FF2B5EF4-FFF2-40B4-BE49-F238E27FC236}">
                <a16:creationId xmlns:a16="http://schemas.microsoft.com/office/drawing/2014/main" id="{457D4054-8476-408F-8A08-5703ECDD237B}"/>
              </a:ext>
            </a:extLst>
          </p:cNvPr>
          <p:cNvSpPr txBox="1"/>
          <p:nvPr/>
        </p:nvSpPr>
        <p:spPr>
          <a:xfrm>
            <a:off x="3758512" y="3134896"/>
            <a:ext cx="1107996" cy="369332"/>
          </a:xfrm>
          <a:prstGeom prst="rect">
            <a:avLst/>
          </a:prstGeom>
          <a:noFill/>
        </p:spPr>
        <p:txBody>
          <a:bodyPr wrap="none" rtlCol="0">
            <a:spAutoFit/>
          </a:bodyPr>
          <a:lstStyle/>
          <a:p>
            <a:r>
              <a:rPr lang="ko-KR" altLang="en-US" dirty="0">
                <a:solidFill>
                  <a:schemeClr val="bg1"/>
                </a:solidFill>
              </a:rPr>
              <a:t>개발환경</a:t>
            </a:r>
          </a:p>
        </p:txBody>
      </p:sp>
    </p:spTree>
    <p:extLst>
      <p:ext uri="{BB962C8B-B14F-4D97-AF65-F5344CB8AC3E}">
        <p14:creationId xmlns:p14="http://schemas.microsoft.com/office/powerpoint/2010/main" val="1676754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8" name="Google Shape;317;p28">
            <a:extLst>
              <a:ext uri="{FF2B5EF4-FFF2-40B4-BE49-F238E27FC236}">
                <a16:creationId xmlns:a16="http://schemas.microsoft.com/office/drawing/2014/main" id="{844E8616-82FA-401A-AA33-D97DECFE2EB4}"/>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en-US" altLang="ko-KR" i="1" u="sng" dirty="0">
                <a:solidFill>
                  <a:schemeClr val="dk1"/>
                </a:solidFill>
                <a:latin typeface="Arial"/>
                <a:ea typeface="Arial"/>
                <a:cs typeface="Arial"/>
                <a:sym typeface="Arial"/>
              </a:rPr>
              <a:t>security</a:t>
            </a:r>
            <a:r>
              <a:rPr lang="ko-KR" altLang="en-US" i="1" u="sng" dirty="0">
                <a:solidFill>
                  <a:schemeClr val="dk1"/>
                </a:solidFill>
                <a:latin typeface="Arial"/>
                <a:ea typeface="Arial"/>
                <a:cs typeface="Arial"/>
                <a:sym typeface="Arial"/>
              </a:rPr>
              <a:t>로그인</a:t>
            </a:r>
            <a:endParaRPr i="1" u="sng" dirty="0"/>
          </a:p>
        </p:txBody>
      </p:sp>
      <p:pic>
        <p:nvPicPr>
          <p:cNvPr id="5" name="그림 4" descr="텍스트이(가) 표시된 사진&#10;&#10;자동 생성된 설명">
            <a:extLst>
              <a:ext uri="{FF2B5EF4-FFF2-40B4-BE49-F238E27FC236}">
                <a16:creationId xmlns:a16="http://schemas.microsoft.com/office/drawing/2014/main" id="{9CE00F9B-1A63-49BD-B696-E81579362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0390"/>
            <a:ext cx="8977745" cy="5581513"/>
          </a:xfrm>
          <a:prstGeom prst="rect">
            <a:avLst/>
          </a:prstGeom>
        </p:spPr>
      </p:pic>
      <p:sp>
        <p:nvSpPr>
          <p:cNvPr id="15" name="Google Shape;245;p27">
            <a:extLst>
              <a:ext uri="{FF2B5EF4-FFF2-40B4-BE49-F238E27FC236}">
                <a16:creationId xmlns:a16="http://schemas.microsoft.com/office/drawing/2014/main" id="{4D815CE0-DC0F-4927-86A8-E140C2DD4545}"/>
              </a:ext>
            </a:extLst>
          </p:cNvPr>
          <p:cNvSpPr txBox="1"/>
          <p:nvPr/>
        </p:nvSpPr>
        <p:spPr>
          <a:xfrm>
            <a:off x="6809855" y="4018039"/>
            <a:ext cx="510627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Security</a:t>
            </a:r>
            <a:r>
              <a:rPr lang="ko-KR" sz="1600" b="1" i="1" dirty="0">
                <a:solidFill>
                  <a:srgbClr val="FF0000"/>
                </a:solidFill>
                <a:latin typeface="Malgun Gothic"/>
                <a:ea typeface="Malgun Gothic"/>
                <a:cs typeface="Malgun Gothic"/>
                <a:sym typeface="Malgun Gothic"/>
              </a:rPr>
              <a:t> 프레임워크를 이용하여 인증된 사용자인지 여부 확인 후 권한을 부여하는 로그인 기능 구현</a:t>
            </a:r>
            <a:endParaRPr sz="1600" b="1" i="1" dirty="0">
              <a:solidFill>
                <a:srgbClr val="FF0000"/>
              </a:solidFill>
              <a:latin typeface="Malgun Gothic"/>
              <a:ea typeface="Malgun Gothic"/>
              <a:cs typeface="Malgun Gothic"/>
              <a:sym typeface="Malgun Gothic"/>
            </a:endParaRPr>
          </a:p>
        </p:txBody>
      </p:sp>
      <p:pic>
        <p:nvPicPr>
          <p:cNvPr id="16" name="그림 5" descr="텍스트이(가) 표시된 사진&#10;&#10;자동 생성된 설명">
            <a:extLst>
              <a:ext uri="{FF2B5EF4-FFF2-40B4-BE49-F238E27FC236}">
                <a16:creationId xmlns:a16="http://schemas.microsoft.com/office/drawing/2014/main" id="{C07FCB00-E4DA-4123-A893-4234C806C786}"/>
              </a:ext>
            </a:extLst>
          </p:cNvPr>
          <p:cNvPicPr>
            <a:picLocks noChangeAspect="1"/>
          </p:cNvPicPr>
          <p:nvPr/>
        </p:nvPicPr>
        <p:blipFill>
          <a:blip r:embed="rId3"/>
          <a:stretch>
            <a:fillRect/>
          </a:stretch>
        </p:blipFill>
        <p:spPr>
          <a:xfrm>
            <a:off x="6435371" y="1338204"/>
            <a:ext cx="5480755" cy="597790"/>
          </a:xfrm>
          <a:prstGeom prst="rect">
            <a:avLst/>
          </a:prstGeom>
        </p:spPr>
      </p:pic>
      <p:pic>
        <p:nvPicPr>
          <p:cNvPr id="17" name="그림 6">
            <a:extLst>
              <a:ext uri="{FF2B5EF4-FFF2-40B4-BE49-F238E27FC236}">
                <a16:creationId xmlns:a16="http://schemas.microsoft.com/office/drawing/2014/main" id="{96956817-EF0D-4B47-B865-14CF9253A8F0}"/>
              </a:ext>
            </a:extLst>
          </p:cNvPr>
          <p:cNvPicPr>
            <a:picLocks noChangeAspect="1"/>
          </p:cNvPicPr>
          <p:nvPr/>
        </p:nvPicPr>
        <p:blipFill>
          <a:blip r:embed="rId4"/>
          <a:stretch>
            <a:fillRect/>
          </a:stretch>
        </p:blipFill>
        <p:spPr>
          <a:xfrm>
            <a:off x="6501224" y="3162446"/>
            <a:ext cx="5414902" cy="638242"/>
          </a:xfrm>
          <a:prstGeom prst="rect">
            <a:avLst/>
          </a:prstGeom>
        </p:spPr>
      </p:pic>
      <p:sp>
        <p:nvSpPr>
          <p:cNvPr id="18" name="화살표: 아래쪽 17">
            <a:extLst>
              <a:ext uri="{FF2B5EF4-FFF2-40B4-BE49-F238E27FC236}">
                <a16:creationId xmlns:a16="http://schemas.microsoft.com/office/drawing/2014/main" id="{1270170D-2B36-4321-9653-A2F4146BFE17}"/>
              </a:ext>
            </a:extLst>
          </p:cNvPr>
          <p:cNvSpPr/>
          <p:nvPr/>
        </p:nvSpPr>
        <p:spPr>
          <a:xfrm>
            <a:off x="8977745" y="2140567"/>
            <a:ext cx="400261" cy="73710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82A72FD-7E54-45A8-B369-F6FFF3916D31}"/>
              </a:ext>
            </a:extLst>
          </p:cNvPr>
          <p:cNvSpPr txBox="1"/>
          <p:nvPr/>
        </p:nvSpPr>
        <p:spPr>
          <a:xfrm>
            <a:off x="9378006" y="2368436"/>
            <a:ext cx="3411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로그인 성공 시 메뉴 화면 변경</a:t>
            </a:r>
          </a:p>
        </p:txBody>
      </p:sp>
    </p:spTree>
    <p:extLst>
      <p:ext uri="{BB962C8B-B14F-4D97-AF65-F5344CB8AC3E}">
        <p14:creationId xmlns:p14="http://schemas.microsoft.com/office/powerpoint/2010/main" val="219678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찜하기</a:t>
            </a:r>
            <a:r>
              <a:rPr lang="en-US" altLang="ko-KR" i="1" u="sng" dirty="0">
                <a:solidFill>
                  <a:schemeClr val="dk1"/>
                </a:solidFill>
                <a:latin typeface="Arial"/>
                <a:ea typeface="Arial"/>
                <a:cs typeface="Arial"/>
                <a:sym typeface="Arial"/>
              </a:rPr>
              <a:t>ajax</a:t>
            </a:r>
            <a:endParaRPr i="1" u="sng" dirty="0"/>
          </a:p>
        </p:txBody>
      </p:sp>
      <p:pic>
        <p:nvPicPr>
          <p:cNvPr id="8" name="그림 7" descr="텍스트이(가) 표시된 사진&#10;&#10;자동 생성된 설명">
            <a:extLst>
              <a:ext uri="{FF2B5EF4-FFF2-40B4-BE49-F238E27FC236}">
                <a16:creationId xmlns:a16="http://schemas.microsoft.com/office/drawing/2014/main" id="{62149CCA-58C7-4BAD-9B92-E33652DFE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1513119"/>
            <a:ext cx="4856332" cy="4027070"/>
          </a:xfrm>
          <a:prstGeom prst="rect">
            <a:avLst/>
          </a:prstGeom>
        </p:spPr>
      </p:pic>
      <p:pic>
        <p:nvPicPr>
          <p:cNvPr id="10" name="그림 9" descr="텍스트이(가) 표시된 사진&#10;&#10;자동 생성된 설명">
            <a:extLst>
              <a:ext uri="{FF2B5EF4-FFF2-40B4-BE49-F238E27FC236}">
                <a16:creationId xmlns:a16="http://schemas.microsoft.com/office/drawing/2014/main" id="{28F743CF-BFC0-4050-997A-53BE530B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302" y="1320522"/>
            <a:ext cx="3881170" cy="2833798"/>
          </a:xfrm>
          <a:prstGeom prst="rect">
            <a:avLst/>
          </a:prstGeom>
        </p:spPr>
      </p:pic>
      <p:pic>
        <p:nvPicPr>
          <p:cNvPr id="9" name="그림 2" descr="C:/Users/dbsdu/AppData/Roaming/PolarisOffice/ETemp/16908_8225128/fImage2586462117462.png">
            <a:extLst>
              <a:ext uri="{FF2B5EF4-FFF2-40B4-BE49-F238E27FC236}">
                <a16:creationId xmlns:a16="http://schemas.microsoft.com/office/drawing/2014/main" id="{29AAA957-2DD5-46AC-9A98-09912623E5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077302" y="4893600"/>
            <a:ext cx="2997323" cy="1888132"/>
          </a:xfrm>
          <a:prstGeom prst="rect">
            <a:avLst/>
          </a:prstGeom>
          <a:noFill/>
        </p:spPr>
      </p:pic>
      <p:pic>
        <p:nvPicPr>
          <p:cNvPr id="11" name="그림 3" descr="C:/Users/dbsdu/AppData/Roaming/PolarisOffice/ETemp/16908_8225128/fImage1324592124126.png">
            <a:extLst>
              <a:ext uri="{FF2B5EF4-FFF2-40B4-BE49-F238E27FC236}">
                <a16:creationId xmlns:a16="http://schemas.microsoft.com/office/drawing/2014/main" id="{401F2862-CE5A-4791-8AA6-6A59F43F58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263940" y="4856862"/>
            <a:ext cx="2672408" cy="1867858"/>
          </a:xfrm>
          <a:prstGeom prst="rect">
            <a:avLst/>
          </a:prstGeom>
          <a:noFill/>
        </p:spPr>
      </p:pic>
      <p:sp>
        <p:nvSpPr>
          <p:cNvPr id="12" name="텍스트 상자 19">
            <a:extLst>
              <a:ext uri="{FF2B5EF4-FFF2-40B4-BE49-F238E27FC236}">
                <a16:creationId xmlns:a16="http://schemas.microsoft.com/office/drawing/2014/main" id="{2FFAF31C-562C-4849-B93B-2563645FBE09}"/>
              </a:ext>
            </a:extLst>
          </p:cNvPr>
          <p:cNvSpPr txBox="1">
            <a:spLocks/>
          </p:cNvSpPr>
          <p:nvPr/>
        </p:nvSpPr>
        <p:spPr>
          <a:xfrm>
            <a:off x="5321998" y="4221990"/>
            <a:ext cx="6493484" cy="524503"/>
          </a:xfrm>
          <a:prstGeom prst="rect">
            <a:avLst/>
          </a:prstGeom>
          <a:noFill/>
          <a:ln w="0">
            <a:noFill/>
            <a:prstDash/>
          </a:ln>
        </p:spPr>
        <p:txBody>
          <a:bodyPr vert="horz" wrap="square" lIns="89535" tIns="46355" rIns="89535" bIns="46355" anchor="t">
            <a:spAutoFit/>
          </a:bodyPr>
          <a:lstStyle/>
          <a:p>
            <a:pPr marL="0" indent="0" algn="l" hangingPunct="1"/>
            <a:r>
              <a:rPr lang="ko-KR" sz="1400" b="1" i="1" dirty="0" err="1">
                <a:solidFill>
                  <a:srgbClr val="FF0000"/>
                </a:solidFill>
                <a:latin typeface="맑은 고딕" charset="0"/>
                <a:ea typeface="맑은 고딕" charset="0"/>
              </a:rPr>
              <a:t>Bootstap</a:t>
            </a:r>
            <a:r>
              <a:rPr lang="ko-KR" sz="1400" b="1" i="1" dirty="0">
                <a:solidFill>
                  <a:srgbClr val="FF0000"/>
                </a:solidFill>
                <a:latin typeface="맑은 고딕" charset="0"/>
                <a:ea typeface="맑은 고딕" charset="0"/>
              </a:rPr>
              <a:t> </a:t>
            </a:r>
            <a:r>
              <a:rPr lang="ko-KR" sz="1400" b="1" i="1" dirty="0" err="1">
                <a:solidFill>
                  <a:srgbClr val="FF0000"/>
                </a:solidFill>
                <a:latin typeface="맑은 고딕" charset="0"/>
                <a:ea typeface="맑은 고딕" charset="0"/>
              </a:rPr>
              <a:t>icon을</a:t>
            </a:r>
            <a:r>
              <a:rPr lang="ko-KR" sz="1400" b="1" i="1" dirty="0">
                <a:solidFill>
                  <a:srgbClr val="FF0000"/>
                </a:solidFill>
                <a:latin typeface="맑은 고딕" charset="0"/>
                <a:ea typeface="맑은 고딕" charset="0"/>
              </a:rPr>
              <a:t> 사용해서 좋아요 버튼을 누르면 </a:t>
            </a:r>
            <a:r>
              <a:rPr lang="ko-KR" sz="1400" b="1" i="1" dirty="0" err="1">
                <a:solidFill>
                  <a:srgbClr val="FF0000"/>
                </a:solidFill>
                <a:latin typeface="맑은 고딕" charset="0"/>
                <a:ea typeface="맑은 고딕" charset="0"/>
              </a:rPr>
              <a:t>icon이</a:t>
            </a:r>
            <a:r>
              <a:rPr lang="ko-KR" sz="1400" b="1" i="1" dirty="0">
                <a:solidFill>
                  <a:srgbClr val="FF0000"/>
                </a:solidFill>
                <a:latin typeface="맑은 고딕" charset="0"/>
                <a:ea typeface="맑은 고딕" charset="0"/>
              </a:rPr>
              <a:t> 바뀌면서</a:t>
            </a:r>
            <a:endParaRPr lang="ko-KR" altLang="en-US" sz="1400" b="1" i="1" dirty="0">
              <a:solidFill>
                <a:srgbClr val="FF0000"/>
              </a:solidFill>
              <a:latin typeface="맑은 고딕" charset="0"/>
              <a:ea typeface="맑은 고딕" charset="0"/>
            </a:endParaRPr>
          </a:p>
          <a:p>
            <a:pPr marL="0" indent="0" algn="l" hangingPunct="1"/>
            <a:r>
              <a:rPr lang="ko-KR" sz="1400" b="1" i="1" dirty="0" err="1">
                <a:solidFill>
                  <a:srgbClr val="FF0000"/>
                </a:solidFill>
                <a:latin typeface="맑은 고딕" charset="0"/>
                <a:ea typeface="맑은 고딕" charset="0"/>
              </a:rPr>
              <a:t>Left</a:t>
            </a:r>
            <a:r>
              <a:rPr lang="ko-KR" sz="1400" b="1" i="1" dirty="0">
                <a:solidFill>
                  <a:srgbClr val="FF0000"/>
                </a:solidFill>
                <a:latin typeface="맑은 고딕" charset="0"/>
                <a:ea typeface="맑은 고딕" charset="0"/>
              </a:rPr>
              <a:t> </a:t>
            </a:r>
            <a:r>
              <a:rPr lang="ko-KR" sz="1400" b="1" i="1" dirty="0" err="1">
                <a:solidFill>
                  <a:srgbClr val="FF0000"/>
                </a:solidFill>
                <a:latin typeface="맑은 고딕" charset="0"/>
                <a:ea typeface="맑은 고딕" charset="0"/>
              </a:rPr>
              <a:t>join으로</a:t>
            </a:r>
            <a:r>
              <a:rPr lang="ko-KR" sz="1400" b="1" i="1" dirty="0">
                <a:solidFill>
                  <a:srgbClr val="FF0000"/>
                </a:solidFill>
                <a:latin typeface="맑은 고딕" charset="0"/>
                <a:ea typeface="맑은 고딕" charset="0"/>
              </a:rPr>
              <a:t> 게시판 테이블과 병합되어 관심상품 리스트에 담김</a:t>
            </a:r>
            <a:endParaRPr lang="ko-KR" altLang="en-US" sz="14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34027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일괄삭제</a:t>
            </a:r>
            <a:r>
              <a:rPr lang="en-US" altLang="ko-KR" i="1" u="sng" dirty="0">
                <a:solidFill>
                  <a:schemeClr val="dk1"/>
                </a:solidFill>
                <a:latin typeface="Arial"/>
                <a:ea typeface="Arial"/>
                <a:cs typeface="Arial"/>
                <a:sym typeface="Arial"/>
              </a:rPr>
              <a:t>ajax</a:t>
            </a:r>
            <a:endParaRPr i="1" u="sng" dirty="0"/>
          </a:p>
        </p:txBody>
      </p:sp>
      <p:pic>
        <p:nvPicPr>
          <p:cNvPr id="5" name="그림 4" descr="텍스트이(가) 표시된 사진&#10;&#10;자동 생성된 설명">
            <a:extLst>
              <a:ext uri="{FF2B5EF4-FFF2-40B4-BE49-F238E27FC236}">
                <a16:creationId xmlns:a16="http://schemas.microsoft.com/office/drawing/2014/main" id="{0A61F366-27EF-4F17-96ED-3EC40408D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7" y="1488224"/>
            <a:ext cx="5866555" cy="3536642"/>
          </a:xfrm>
          <a:prstGeom prst="rect">
            <a:avLst/>
          </a:prstGeom>
        </p:spPr>
      </p:pic>
      <p:pic>
        <p:nvPicPr>
          <p:cNvPr id="8" name="그림 7" descr="텍스트이(가) 표시된 사진&#10;&#10;자동 생성된 설명">
            <a:extLst>
              <a:ext uri="{FF2B5EF4-FFF2-40B4-BE49-F238E27FC236}">
                <a16:creationId xmlns:a16="http://schemas.microsoft.com/office/drawing/2014/main" id="{55CBBBCD-CBB2-43C4-9BF9-7352DBF0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67" y="5076581"/>
            <a:ext cx="5012349" cy="1711658"/>
          </a:xfrm>
          <a:prstGeom prst="rect">
            <a:avLst/>
          </a:prstGeom>
        </p:spPr>
      </p:pic>
      <p:pic>
        <p:nvPicPr>
          <p:cNvPr id="9" name="그림 7" descr="C:/Users/dbsdu/AppData/Roaming/PolarisOffice/ETemp/16908_8225128/fImage183002167462.png">
            <a:extLst>
              <a:ext uri="{FF2B5EF4-FFF2-40B4-BE49-F238E27FC236}">
                <a16:creationId xmlns:a16="http://schemas.microsoft.com/office/drawing/2014/main" id="{016D3160-7C13-4C51-8220-EF58CDB853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420117" y="1705199"/>
            <a:ext cx="2061845" cy="2128520"/>
          </a:xfrm>
          <a:prstGeom prst="rect">
            <a:avLst/>
          </a:prstGeom>
          <a:noFill/>
        </p:spPr>
      </p:pic>
      <p:pic>
        <p:nvPicPr>
          <p:cNvPr id="10" name="그림 16" descr="C:/Users/dbsdu/AppData/Roaming/PolarisOffice/ETemp/16908_8225128/fImage243052254126.png">
            <a:extLst>
              <a:ext uri="{FF2B5EF4-FFF2-40B4-BE49-F238E27FC236}">
                <a16:creationId xmlns:a16="http://schemas.microsoft.com/office/drawing/2014/main" id="{F729EE06-591A-4168-AD1B-37AA4B384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640560" y="1710596"/>
            <a:ext cx="2152015" cy="2117725"/>
          </a:xfrm>
          <a:prstGeom prst="rect">
            <a:avLst/>
          </a:prstGeom>
          <a:noFill/>
        </p:spPr>
      </p:pic>
      <p:pic>
        <p:nvPicPr>
          <p:cNvPr id="11" name="그림 17" descr="C:/Users/dbsdu/AppData/Roaming/PolarisOffice/ETemp/16908_8225128/fImage526272264507.png">
            <a:extLst>
              <a:ext uri="{FF2B5EF4-FFF2-40B4-BE49-F238E27FC236}">
                <a16:creationId xmlns:a16="http://schemas.microsoft.com/office/drawing/2014/main" id="{6D925D6E-90DD-458B-A642-FE6CFE1046D4}"/>
              </a:ext>
            </a:extLst>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216301" y="3956652"/>
            <a:ext cx="4991956" cy="1705808"/>
          </a:xfrm>
          <a:prstGeom prst="rect">
            <a:avLst/>
          </a:prstGeom>
          <a:noFill/>
        </p:spPr>
      </p:pic>
      <p:sp>
        <p:nvSpPr>
          <p:cNvPr id="12" name="텍스트 상자 20">
            <a:extLst>
              <a:ext uri="{FF2B5EF4-FFF2-40B4-BE49-F238E27FC236}">
                <a16:creationId xmlns:a16="http://schemas.microsoft.com/office/drawing/2014/main" id="{EBFD4EC6-A73F-429A-AB81-B803EC809102}"/>
              </a:ext>
            </a:extLst>
          </p:cNvPr>
          <p:cNvSpPr txBox="1">
            <a:spLocks/>
          </p:cNvSpPr>
          <p:nvPr/>
        </p:nvSpPr>
        <p:spPr>
          <a:xfrm>
            <a:off x="5688192" y="5790791"/>
            <a:ext cx="6317114" cy="586058"/>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600" b="1" i="1" dirty="0" err="1">
                <a:solidFill>
                  <a:srgbClr val="FF0000"/>
                </a:solidFill>
                <a:latin typeface="맑은 고딕" charset="0"/>
                <a:ea typeface="맑은 고딕" charset="0"/>
              </a:rPr>
              <a:t>쪽지보내기를</a:t>
            </a:r>
            <a:r>
              <a:rPr lang="ko-KR" sz="1600" b="1" i="1" dirty="0">
                <a:solidFill>
                  <a:srgbClr val="FF0000"/>
                </a:solidFill>
                <a:latin typeface="맑은 고딕" charset="0"/>
                <a:ea typeface="맑은 고딕" charset="0"/>
              </a:rPr>
              <a:t> 누르면 관련 게시물의 </a:t>
            </a:r>
            <a:r>
              <a:rPr lang="ko-KR" sz="1600" b="1" i="1" dirty="0" err="1">
                <a:solidFill>
                  <a:srgbClr val="FF0000"/>
                </a:solidFill>
                <a:latin typeface="맑은 고딕" charset="0"/>
                <a:ea typeface="맑은 고딕" charset="0"/>
              </a:rPr>
              <a:t>id에게</a:t>
            </a:r>
            <a:r>
              <a:rPr lang="ko-KR" sz="1600" b="1" i="1" dirty="0">
                <a:solidFill>
                  <a:srgbClr val="FF0000"/>
                </a:solidFill>
                <a:latin typeface="맑은 고딕" charset="0"/>
                <a:ea typeface="맑은 고딕" charset="0"/>
              </a:rPr>
              <a:t> 보내지게 되고, </a:t>
            </a:r>
            <a:endParaRPr lang="ko-KR" altLang="en-US"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쪽지함</a:t>
            </a:r>
            <a:r>
              <a:rPr lang="ko-KR" sz="1600" b="1" i="1" dirty="0">
                <a:solidFill>
                  <a:srgbClr val="FF0000"/>
                </a:solidFill>
                <a:latin typeface="맑은 고딕" charset="0"/>
                <a:ea typeface="맑은 고딕" charset="0"/>
              </a:rPr>
              <a:t> 리스트에서 </a:t>
            </a:r>
            <a:r>
              <a:rPr lang="ko-KR" sz="1600" b="1" i="1" dirty="0" err="1">
                <a:solidFill>
                  <a:srgbClr val="FF0000"/>
                </a:solidFill>
                <a:latin typeface="맑은 고딕" charset="0"/>
                <a:ea typeface="맑은 고딕" charset="0"/>
              </a:rPr>
              <a:t>페이징</a:t>
            </a:r>
            <a:r>
              <a:rPr lang="ko-KR" sz="1600" b="1" i="1" dirty="0">
                <a:solidFill>
                  <a:srgbClr val="FF0000"/>
                </a:solidFill>
                <a:latin typeface="맑은 고딕" charset="0"/>
                <a:ea typeface="맑은 고딕" charset="0"/>
              </a:rPr>
              <a:t>, 수정, 일괄삭제가 가능하게 구현하였다.</a:t>
            </a:r>
            <a:endParaRPr lang="ko-KR" altLang="en-US" sz="16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1656662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altLang="en-US"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배너 </a:t>
            </a:r>
            <a:r>
              <a:rPr lang="en-US" altLang="ko-KR" i="1" u="sng" dirty="0">
                <a:solidFill>
                  <a:schemeClr val="dk1"/>
                </a:solidFill>
                <a:latin typeface="Arial"/>
                <a:ea typeface="Arial"/>
                <a:cs typeface="Arial"/>
                <a:sym typeface="Arial"/>
              </a:rPr>
              <a:t>cookie</a:t>
            </a:r>
            <a:endParaRPr i="1" u="sng" dirty="0"/>
          </a:p>
        </p:txBody>
      </p:sp>
      <p:pic>
        <p:nvPicPr>
          <p:cNvPr id="5" name="그림 4" descr="텍스트이(가) 표시된 사진&#10;&#10;자동 생성된 설명">
            <a:extLst>
              <a:ext uri="{FF2B5EF4-FFF2-40B4-BE49-F238E27FC236}">
                <a16:creationId xmlns:a16="http://schemas.microsoft.com/office/drawing/2014/main" id="{A9C742A7-B40D-456B-8B95-94D3AB650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22" y="1513119"/>
            <a:ext cx="8864696" cy="5146806"/>
          </a:xfrm>
          <a:prstGeom prst="rect">
            <a:avLst/>
          </a:prstGeom>
        </p:spPr>
      </p:pic>
      <p:pic>
        <p:nvPicPr>
          <p:cNvPr id="8" name="그림 18" descr="C:/Users/dbsdu/AppData/Roaming/PolarisOffice/ETemp/16908_8225128/fImage6731782277462.png">
            <a:extLst>
              <a:ext uri="{FF2B5EF4-FFF2-40B4-BE49-F238E27FC236}">
                <a16:creationId xmlns:a16="http://schemas.microsoft.com/office/drawing/2014/main" id="{5848FD15-108A-408E-8FD9-187BC8F798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248400" y="2544592"/>
            <a:ext cx="3075988" cy="2532455"/>
          </a:xfrm>
          <a:prstGeom prst="rect">
            <a:avLst/>
          </a:prstGeom>
          <a:noFill/>
        </p:spPr>
      </p:pic>
      <p:sp>
        <p:nvSpPr>
          <p:cNvPr id="9" name="텍스트 상자 21">
            <a:extLst>
              <a:ext uri="{FF2B5EF4-FFF2-40B4-BE49-F238E27FC236}">
                <a16:creationId xmlns:a16="http://schemas.microsoft.com/office/drawing/2014/main" id="{EE9F9FCB-E2C0-4CF0-A902-BAB5575F28F6}"/>
              </a:ext>
            </a:extLst>
          </p:cNvPr>
          <p:cNvSpPr txBox="1">
            <a:spLocks/>
          </p:cNvSpPr>
          <p:nvPr/>
        </p:nvSpPr>
        <p:spPr>
          <a:xfrm>
            <a:off x="5798012" y="5194344"/>
            <a:ext cx="5180585" cy="739946"/>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400" b="1" i="1" dirty="0" err="1">
                <a:solidFill>
                  <a:srgbClr val="FF0000"/>
                </a:solidFill>
                <a:latin typeface="맑은 고딕" charset="0"/>
                <a:ea typeface="맑은 고딕" charset="0"/>
              </a:rPr>
              <a:t>cookie를</a:t>
            </a:r>
            <a:r>
              <a:rPr lang="ko-KR" sz="1400" b="1" i="1" dirty="0">
                <a:solidFill>
                  <a:srgbClr val="FF0000"/>
                </a:solidFill>
                <a:latin typeface="맑은 고딕" charset="0"/>
                <a:ea typeface="맑은 고딕" charset="0"/>
              </a:rPr>
              <a:t> 사용하여 홈페이지에서 배너가 표시되어지는 시간을</a:t>
            </a:r>
            <a:endParaRPr lang="ko-KR" altLang="en-US" sz="1400" b="1" i="1" dirty="0">
              <a:solidFill>
                <a:srgbClr val="FF0000"/>
              </a:solidFill>
              <a:latin typeface="맑은 고딕" charset="0"/>
              <a:ea typeface="맑은 고딕" charset="0"/>
            </a:endParaRPr>
          </a:p>
          <a:p>
            <a:pPr marL="0" indent="0" algn="l" hangingPunct="1"/>
            <a:r>
              <a:rPr lang="ko-KR" sz="1400" b="1" i="1" dirty="0">
                <a:solidFill>
                  <a:srgbClr val="FF0000"/>
                </a:solidFill>
                <a:latin typeface="맑은 고딕" charset="0"/>
                <a:ea typeface="맑은 고딕" charset="0"/>
              </a:rPr>
              <a:t>하루로 두어서 저장된 쿠키가 있으면 띄우지</a:t>
            </a:r>
            <a:r>
              <a:rPr lang="en-US" altLang="ko-KR" sz="1400" b="1" i="1" dirty="0">
                <a:solidFill>
                  <a:srgbClr val="FF0000"/>
                </a:solidFill>
                <a:latin typeface="맑은 고딕" charset="0"/>
                <a:ea typeface="맑은 고딕" charset="0"/>
              </a:rPr>
              <a:t> </a:t>
            </a:r>
            <a:r>
              <a:rPr lang="ko-KR" sz="1400" b="1" i="1" dirty="0">
                <a:solidFill>
                  <a:srgbClr val="FF0000"/>
                </a:solidFill>
                <a:latin typeface="맑은 고딕" charset="0"/>
                <a:ea typeface="맑은 고딕" charset="0"/>
              </a:rPr>
              <a:t>않고, </a:t>
            </a:r>
            <a:endParaRPr lang="en-US" altLang="ko-KR" sz="1400" b="1" i="1" dirty="0">
              <a:solidFill>
                <a:srgbClr val="FF0000"/>
              </a:solidFill>
              <a:latin typeface="맑은 고딕" charset="0"/>
              <a:ea typeface="맑은 고딕" charset="0"/>
            </a:endParaRPr>
          </a:p>
          <a:p>
            <a:pPr marL="0" indent="0" algn="l" hangingPunct="1"/>
            <a:r>
              <a:rPr lang="ko-KR" sz="1400" b="1" i="1" dirty="0">
                <a:solidFill>
                  <a:srgbClr val="FF0000"/>
                </a:solidFill>
                <a:latin typeface="맑은 고딕" charset="0"/>
                <a:ea typeface="맑은 고딕" charset="0"/>
              </a:rPr>
              <a:t>저장된 쿠키가 없으면 띄우도록 구현하였다.</a:t>
            </a:r>
            <a:endParaRPr lang="ko-KR" altLang="en-US" sz="14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404102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CDD0F2E9-31C6-4119-8179-85A4C651C268}"/>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관리자 페이지 </a:t>
            </a:r>
            <a:r>
              <a:rPr lang="en-US" altLang="ko-KR" i="1" u="sng" dirty="0">
                <a:solidFill>
                  <a:schemeClr val="dk1"/>
                </a:solidFill>
                <a:latin typeface="Arial"/>
                <a:ea typeface="Arial"/>
                <a:cs typeface="Arial"/>
                <a:sym typeface="Arial"/>
              </a:rPr>
              <a:t>DB </a:t>
            </a:r>
            <a:r>
              <a:rPr lang="ko-KR" altLang="en-US" i="1" u="sng" dirty="0">
                <a:solidFill>
                  <a:schemeClr val="dk1"/>
                </a:solidFill>
                <a:latin typeface="Arial"/>
                <a:ea typeface="Arial"/>
                <a:cs typeface="Arial"/>
                <a:sym typeface="Arial"/>
              </a:rPr>
              <a:t>데이터 출력</a:t>
            </a:r>
            <a:endParaRPr i="1" u="sng" dirty="0"/>
          </a:p>
        </p:txBody>
      </p:sp>
      <p:pic>
        <p:nvPicPr>
          <p:cNvPr id="8" name="그림 1" descr="C:/Users/이정민/AppData/Roaming/PolarisOffice/ETemp/2012_21414480/fImage1065072914839.png">
            <a:extLst>
              <a:ext uri="{FF2B5EF4-FFF2-40B4-BE49-F238E27FC236}">
                <a16:creationId xmlns:a16="http://schemas.microsoft.com/office/drawing/2014/main" id="{F0FFB370-0DB7-4F9D-9E34-2B09C04CF7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32539" y="1712258"/>
            <a:ext cx="7599294" cy="4675311"/>
          </a:xfrm>
          <a:prstGeom prst="rect">
            <a:avLst/>
          </a:prstGeom>
          <a:noFill/>
        </p:spPr>
      </p:pic>
      <p:sp>
        <p:nvSpPr>
          <p:cNvPr id="9" name="텍스트 상자 6">
            <a:extLst>
              <a:ext uri="{FF2B5EF4-FFF2-40B4-BE49-F238E27FC236}">
                <a16:creationId xmlns:a16="http://schemas.microsoft.com/office/drawing/2014/main" id="{35BD4E60-18D7-4300-9CF7-D7C8DC1354DA}"/>
              </a:ext>
            </a:extLst>
          </p:cNvPr>
          <p:cNvSpPr txBox="1">
            <a:spLocks/>
          </p:cNvSpPr>
          <p:nvPr/>
        </p:nvSpPr>
        <p:spPr>
          <a:xfrm>
            <a:off x="7833286" y="4743654"/>
            <a:ext cx="4555938" cy="586058"/>
          </a:xfrm>
          <a:prstGeom prst="rect">
            <a:avLst/>
          </a:prstGeom>
          <a:noFill/>
          <a:ln w="0">
            <a:noFill/>
            <a:prstDash/>
          </a:ln>
        </p:spPr>
        <p:txBody>
          <a:bodyPr vert="horz" wrap="square" lIns="89535" tIns="46355" rIns="89535" bIns="46355" anchor="t">
            <a:spAutoFit/>
          </a:bodyPr>
          <a:lstStyle/>
          <a:p>
            <a:pPr marL="0" indent="0" algn="l" hangingPunct="1"/>
            <a:r>
              <a:rPr lang="ko-KR" sz="1600" b="1" i="1" dirty="0">
                <a:solidFill>
                  <a:srgbClr val="FF0000"/>
                </a:solidFill>
                <a:latin typeface="맑은 고딕" charset="0"/>
                <a:ea typeface="맑은 고딕" charset="0"/>
              </a:rPr>
              <a:t>컨트롤러를 이용하여 </a:t>
            </a:r>
            <a:endParaRPr lang="en-US" altLang="ko-KR"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DB에서</a:t>
            </a:r>
            <a:r>
              <a:rPr lang="ko-KR" sz="1600" b="1" i="1" dirty="0">
                <a:solidFill>
                  <a:srgbClr val="FF0000"/>
                </a:solidFill>
                <a:latin typeface="맑은 고딕" charset="0"/>
                <a:ea typeface="맑은 고딕" charset="0"/>
              </a:rPr>
              <a:t> 멤버십에 관련한 내용이 출력 됨</a:t>
            </a:r>
            <a:endParaRPr lang="ko-KR" altLang="en-US" sz="1600" b="1" i="1" dirty="0">
              <a:solidFill>
                <a:srgbClr val="FF0000"/>
              </a:solidFill>
            </a:endParaRPr>
          </a:p>
        </p:txBody>
      </p:sp>
      <p:grpSp>
        <p:nvGrpSpPr>
          <p:cNvPr id="10" name="그룹 20">
            <a:extLst>
              <a:ext uri="{FF2B5EF4-FFF2-40B4-BE49-F238E27FC236}">
                <a16:creationId xmlns:a16="http://schemas.microsoft.com/office/drawing/2014/main" id="{4EDFE990-B094-488E-8660-17A6CF4144C1}"/>
              </a:ext>
            </a:extLst>
          </p:cNvPr>
          <p:cNvGrpSpPr/>
          <p:nvPr/>
        </p:nvGrpSpPr>
        <p:grpSpPr>
          <a:xfrm>
            <a:off x="7635153" y="2178828"/>
            <a:ext cx="4172127" cy="2500343"/>
            <a:chOff x="8949690" y="1923797"/>
            <a:chExt cx="2856230" cy="3280411"/>
          </a:xfrm>
        </p:grpSpPr>
        <p:pic>
          <p:nvPicPr>
            <p:cNvPr id="11" name="그림 16" descr="C:/Users/이정민/AppData/Roaming/PolarisOffice/ETemp/2012_21414480/fImage2125613876771.png">
              <a:extLst>
                <a:ext uri="{FF2B5EF4-FFF2-40B4-BE49-F238E27FC236}">
                  <a16:creationId xmlns:a16="http://schemas.microsoft.com/office/drawing/2014/main" id="{145EAF0A-45D6-4602-9939-1C9B3D5FD7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26" t="4463" r="571" b="25586"/>
            <a:stretch/>
          </p:blipFill>
          <p:spPr>
            <a:xfrm>
              <a:off x="9162159" y="1923797"/>
              <a:ext cx="2643761" cy="3280411"/>
            </a:xfrm>
            <a:prstGeom prst="rect">
              <a:avLst/>
            </a:prstGeom>
            <a:noFill/>
          </p:spPr>
        </p:pic>
        <p:sp>
          <p:nvSpPr>
            <p:cNvPr id="12" name="도형 17">
              <a:extLst>
                <a:ext uri="{FF2B5EF4-FFF2-40B4-BE49-F238E27FC236}">
                  <a16:creationId xmlns:a16="http://schemas.microsoft.com/office/drawing/2014/main" id="{8C6DEECB-BD7F-463E-88B4-FE0C55403188}"/>
                </a:ext>
              </a:extLst>
            </p:cNvPr>
            <p:cNvSpPr>
              <a:spLocks/>
            </p:cNvSpPr>
            <p:nvPr/>
          </p:nvSpPr>
          <p:spPr>
            <a:xfrm>
              <a:off x="8949690" y="4798060"/>
              <a:ext cx="2856230" cy="196850"/>
            </a:xfrm>
            <a:prstGeom prst="rect">
              <a:avLst/>
            </a:prstGeom>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grpSp>
    </p:spTree>
    <p:extLst>
      <p:ext uri="{BB962C8B-B14F-4D97-AF65-F5344CB8AC3E}">
        <p14:creationId xmlns:p14="http://schemas.microsoft.com/office/powerpoint/2010/main" val="90266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17E4663D-4337-4C76-A64C-40B888DC1DB2}"/>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메인 프런트 </a:t>
            </a:r>
            <a:r>
              <a:rPr lang="en-US" altLang="ko-KR" i="1" u="sng" dirty="0">
                <a:solidFill>
                  <a:schemeClr val="dk1"/>
                </a:solidFill>
                <a:latin typeface="Arial"/>
                <a:ea typeface="Arial"/>
                <a:cs typeface="Arial"/>
                <a:sym typeface="Arial"/>
              </a:rPr>
              <a:t>CSS</a:t>
            </a:r>
            <a:endParaRPr i="1" u="sng" dirty="0"/>
          </a:p>
        </p:txBody>
      </p:sp>
      <p:pic>
        <p:nvPicPr>
          <p:cNvPr id="8" name="Picture " descr="C:/Users/이정민/AppData/Roaming/PolarisOffice/ETemp/2012_21414480/fImage1255283792411.png">
            <a:extLst>
              <a:ext uri="{FF2B5EF4-FFF2-40B4-BE49-F238E27FC236}">
                <a16:creationId xmlns:a16="http://schemas.microsoft.com/office/drawing/2014/main" id="{7552BD93-713C-47BF-8A7D-C063176DA6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1598930"/>
            <a:ext cx="12192635" cy="5844540"/>
          </a:xfrm>
          <a:prstGeom prst="rect">
            <a:avLst/>
          </a:prstGeom>
          <a:noFill/>
        </p:spPr>
      </p:pic>
      <p:sp>
        <p:nvSpPr>
          <p:cNvPr id="9" name="Rect 0">
            <a:extLst>
              <a:ext uri="{FF2B5EF4-FFF2-40B4-BE49-F238E27FC236}">
                <a16:creationId xmlns:a16="http://schemas.microsoft.com/office/drawing/2014/main" id="{0A411437-D02F-4083-9C40-ED2B25953C89}"/>
              </a:ext>
            </a:extLst>
          </p:cNvPr>
          <p:cNvSpPr txBox="1">
            <a:spLocks/>
          </p:cNvSpPr>
          <p:nvPr/>
        </p:nvSpPr>
        <p:spPr>
          <a:xfrm>
            <a:off x="3596938" y="1513118"/>
            <a:ext cx="3225203" cy="924612"/>
          </a:xfrm>
          <a:prstGeom prst="rect">
            <a:avLst/>
          </a:prstGeom>
          <a:noFill/>
          <a:ln w="0" cap="flat" cmpd="sng">
            <a:solidFill>
              <a:srgbClr val="FFFFFF">
                <a:alpha val="100000"/>
              </a:srgbClr>
            </a:solidFill>
            <a:prstDash/>
          </a:ln>
        </p:spPr>
        <p:txBody>
          <a:bodyPr vert="horz" wrap="square" lIns="89535" tIns="46355" rIns="89535" bIns="46355" anchor="t">
            <a:spAutoFit/>
          </a:bodyPr>
          <a:lstStyle/>
          <a:p>
            <a:pPr marL="0" indent="0" algn="l" hangingPunct="1"/>
            <a:r>
              <a:rPr lang="ko-KR" sz="1800" b="1" i="1" dirty="0">
                <a:solidFill>
                  <a:srgbClr val="FF0000"/>
                </a:solidFill>
                <a:latin typeface="맑은 고딕" charset="0"/>
                <a:ea typeface="맑은 고딕" charset="0"/>
              </a:rPr>
              <a:t>메인 CSS</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웹 브라우저별 </a:t>
            </a:r>
            <a:r>
              <a:rPr lang="ko-KR" sz="1800" b="1" i="1" dirty="0" err="1">
                <a:solidFill>
                  <a:srgbClr val="FF0000"/>
                </a:solidFill>
                <a:latin typeface="맑은 고딕" charset="0"/>
                <a:ea typeface="맑은 고딕" charset="0"/>
              </a:rPr>
              <a:t>CSS가</a:t>
            </a:r>
            <a:r>
              <a:rPr lang="ko-KR" sz="1800" b="1" i="1" dirty="0">
                <a:solidFill>
                  <a:srgbClr val="FF0000"/>
                </a:solidFill>
                <a:latin typeface="맑은 고딕" charset="0"/>
                <a:ea typeface="맑은 고딕" charset="0"/>
              </a:rPr>
              <a:t> 다르게</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적용되도록 함</a:t>
            </a:r>
            <a:endParaRPr lang="ko-KR" altLang="en-US" sz="18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80666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 0"/>
          <p:cNvSpPr>
            <a:spLocks/>
          </p:cNvSpPr>
          <p:nvPr/>
        </p:nvSpPr>
        <p:spPr>
          <a:xfrm>
            <a:off x="0" y="0"/>
            <a:ext cx="12192635" cy="991235"/>
          </a:xfrm>
          <a:prstGeom prst="rect">
            <a:avLst/>
          </a:prstGeom>
          <a:solidFill>
            <a:srgbClr val="632B8B"/>
          </a:solidFill>
          <a:ln w="0">
            <a:noFill/>
            <a:prstDash/>
          </a:ln>
        </p:spPr>
        <p:txBody>
          <a:bodyPr vert="horz" wrap="square" lIns="91440" tIns="45720" rIns="91440" bIns="45720" numCol="1" anchor="ctr">
            <a:noAutofit/>
          </a:bodyPr>
          <a:lstStyle/>
          <a:p>
            <a:pPr marL="0" indent="0" algn="ctr" rtl="0" latinLnBrk="0">
              <a:spcBef>
                <a:spcPts val="0"/>
              </a:spcBef>
              <a:spcAft>
                <a:spcPts val="0"/>
              </a:spcAft>
              <a:buFontTx/>
              <a:buNone/>
            </a:pPr>
            <a:endParaRPr lang="ko-KR" altLang="en-US"/>
          </a:p>
        </p:txBody>
      </p:sp>
      <p:sp>
        <p:nvSpPr>
          <p:cNvPr id="294" name="Rect 0"/>
          <p:cNvSpPr txBox="1">
            <a:spLocks/>
          </p:cNvSpPr>
          <p:nvPr/>
        </p:nvSpPr>
        <p:spPr>
          <a:xfrm>
            <a:off x="1534160" y="4225925"/>
            <a:ext cx="1313815" cy="431800"/>
          </a:xfrm>
          <a:prstGeom prst="rect">
            <a:avLst/>
          </a:prstGeom>
          <a:noFill/>
          <a:ln w="0">
            <a:noFill/>
            <a:prstDash/>
          </a:ln>
        </p:spPr>
        <p:txBody>
          <a:bodyPr vert="horz" wrap="square" lIns="91440" tIns="45720" rIns="91440" bIns="45720" numCol="1" anchor="t">
            <a:spAutoFit/>
          </a:bodyPr>
          <a:lstStyle/>
          <a:p>
            <a:pPr marL="0" indent="0" algn="l" rtl="0" latinLnBrk="0">
              <a:spcBef>
                <a:spcPts val="0"/>
              </a:spcBef>
              <a:spcAft>
                <a:spcPts val="0"/>
              </a:spcAft>
              <a:buFontTx/>
              <a:buNone/>
            </a:pPr>
            <a:r>
              <a:rPr lang="ko-KR" sz="2200">
                <a:solidFill>
                  <a:schemeClr val="lt1"/>
                </a:solidFill>
                <a:latin typeface="Arial" charset="0"/>
                <a:ea typeface="Arial" charset="0"/>
                <a:cs typeface="Arial" charset="0"/>
              </a:rPr>
              <a:t>당근마켓</a:t>
            </a:r>
            <a:endParaRPr lang="ko-KR" altLang="en-US" sz="2200">
              <a:solidFill>
                <a:schemeClr val="lt1"/>
              </a:solidFill>
              <a:latin typeface="Arial" charset="0"/>
              <a:ea typeface="Arial" charset="0"/>
              <a:cs typeface="Arial" charset="0"/>
            </a:endParaRPr>
          </a:p>
        </p:txBody>
      </p:sp>
      <p:sp>
        <p:nvSpPr>
          <p:cNvPr id="295" name="Rect 0"/>
          <p:cNvSpPr txBox="1">
            <a:spLocks/>
          </p:cNvSpPr>
          <p:nvPr/>
        </p:nvSpPr>
        <p:spPr>
          <a:xfrm>
            <a:off x="160655" y="1067435"/>
            <a:ext cx="8103870" cy="370205"/>
          </a:xfrm>
          <a:prstGeom prst="rect">
            <a:avLst/>
          </a:prstGeom>
          <a:noFill/>
          <a:ln w="0">
            <a:noFill/>
            <a:prstDash/>
          </a:ln>
        </p:spPr>
        <p:txBody>
          <a:bodyPr vert="horz" wrap="square" lIns="91440" tIns="45720" rIns="91440" bIns="45720" numCol="1" anchor="t">
            <a:spAutoFit/>
          </a:bodyPr>
          <a:lstStyle/>
          <a:p>
            <a:pPr marL="0" indent="0" algn="l" rtl="0" latinLnBrk="0">
              <a:spcBef>
                <a:spcPts val="0"/>
              </a:spcBef>
              <a:spcAft>
                <a:spcPts val="0"/>
              </a:spcAft>
              <a:buFontTx/>
              <a:buNone/>
            </a:pPr>
            <a:r>
              <a:rPr lang="ko-KR" sz="1800">
                <a:solidFill>
                  <a:schemeClr val="dk1"/>
                </a:solidFill>
                <a:latin typeface="Arial" charset="0"/>
                <a:ea typeface="Arial" charset="0"/>
                <a:cs typeface="Arial" charset="0"/>
              </a:rPr>
              <a:t>-  이정민 </a:t>
            </a:r>
            <a:r>
              <a:rPr lang="ko-KR" sz="1800" i="1" u="sng">
                <a:solidFill>
                  <a:schemeClr val="dk1"/>
                </a:solidFill>
                <a:latin typeface="Arial" charset="0"/>
                <a:ea typeface="Arial" charset="0"/>
                <a:cs typeface="Arial" charset="0"/>
              </a:rPr>
              <a:t>메인 프런트 CSS</a:t>
            </a:r>
            <a:endParaRPr lang="ko-KR" altLang="en-US" sz="1800" i="1" u="sng">
              <a:solidFill>
                <a:schemeClr val="dk1"/>
              </a:solidFill>
              <a:latin typeface="Arial" charset="0"/>
              <a:ea typeface="Arial" charset="0"/>
              <a:cs typeface="Arial" charset="0"/>
            </a:endParaRPr>
          </a:p>
        </p:txBody>
      </p:sp>
      <p:pic>
        <p:nvPicPr>
          <p:cNvPr id="296" name="그림 10" descr="C:/Users/이정민/AppData/Roaming/PolarisOffice/ETemp/2012_21414480/fImage6914883831188.jpeg"/>
          <p:cNvPicPr>
            <a:picLocks noChangeAspect="1"/>
          </p:cNvPicPr>
          <p:nvPr/>
        </p:nvPicPr>
        <p:blipFill rotWithShape="1">
          <a:blip r:embed="rId3" cstate="print">
            <a:extLst>
              <a:ext uri="{28A0092B-C50C-407E-A947-70E740481C1C}">
                <a14:useLocalDpi xmlns:a14="http://schemas.microsoft.com/office/drawing/2010/main" val="0"/>
              </a:ext>
            </a:extLst>
          </a:blip>
          <a:srcRect r="867"/>
          <a:stretch>
            <a:fillRect/>
          </a:stretch>
        </p:blipFill>
        <p:spPr>
          <a:xfrm>
            <a:off x="157480" y="2431415"/>
            <a:ext cx="6385560" cy="3143885"/>
          </a:xfrm>
          <a:prstGeom prst="rect">
            <a:avLst/>
          </a:prstGeom>
          <a:noFill/>
        </p:spPr>
      </p:pic>
      <p:pic>
        <p:nvPicPr>
          <p:cNvPr id="297" name="그림 11" descr="C:/Users/이정민/AppData/Roaming/PolarisOffice/ETemp/2012_21414480/fImage54484143844212.png"/>
          <p:cNvPicPr>
            <a:picLocks noChangeAspect="1"/>
          </p:cNvPicPr>
          <p:nvPr/>
        </p:nvPicPr>
        <p:blipFill rotWithShape="1">
          <a:blip r:embed="rId4" cstate="print">
            <a:extLst>
              <a:ext uri="{28A0092B-C50C-407E-A947-70E740481C1C}">
                <a14:useLocalDpi xmlns:a14="http://schemas.microsoft.com/office/drawing/2010/main" val="0"/>
              </a:ext>
            </a:extLst>
          </a:blip>
          <a:srcRect t="35132" b="1148"/>
          <a:stretch>
            <a:fillRect/>
          </a:stretch>
        </p:blipFill>
        <p:spPr>
          <a:xfrm>
            <a:off x="6738620" y="1273810"/>
            <a:ext cx="5316220" cy="5370830"/>
          </a:xfrm>
          <a:prstGeom prst="rect">
            <a:avLst/>
          </a:prstGeom>
          <a:noFill/>
        </p:spPr>
      </p:pic>
      <p:sp>
        <p:nvSpPr>
          <p:cNvPr id="9" name="TextBox 8">
            <a:extLst>
              <a:ext uri="{FF2B5EF4-FFF2-40B4-BE49-F238E27FC236}">
                <a16:creationId xmlns:a16="http://schemas.microsoft.com/office/drawing/2014/main" id="{3566E571-BE75-4EA5-82D4-8B3B216D5F08}"/>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10" name="TextBox 9">
            <a:extLst>
              <a:ext uri="{FF2B5EF4-FFF2-40B4-BE49-F238E27FC236}">
                <a16:creationId xmlns:a16="http://schemas.microsoft.com/office/drawing/2014/main" id="{BFFB50CE-AA50-4FF3-9747-DCB0E3765537}"/>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a:t>
            </a:r>
            <a:r>
              <a:rPr lang="ko-KR" altLang="en-US" i="1" u="sng" dirty="0" err="1">
                <a:solidFill>
                  <a:schemeClr val="dk1"/>
                </a:solidFill>
                <a:latin typeface="Arial"/>
                <a:ea typeface="Arial"/>
                <a:cs typeface="Arial"/>
                <a:sym typeface="Arial"/>
              </a:rPr>
              <a:t>팝업창</a:t>
            </a:r>
            <a:endParaRPr i="1" u="sng" dirty="0"/>
          </a:p>
        </p:txBody>
      </p:sp>
      <p:pic>
        <p:nvPicPr>
          <p:cNvPr id="8" name="그림 5" descr="C:/Users/이정민/AppData/Roaming/PolarisOffice/ETemp/2012_21414480/fImage727512954839.png">
            <a:extLst>
              <a:ext uri="{FF2B5EF4-FFF2-40B4-BE49-F238E27FC236}">
                <a16:creationId xmlns:a16="http://schemas.microsoft.com/office/drawing/2014/main" id="{4CFEEFEE-435A-458B-9817-9B91FAC843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8260" y="1671320"/>
            <a:ext cx="12192635" cy="5429250"/>
          </a:xfrm>
          <a:prstGeom prst="rect">
            <a:avLst/>
          </a:prstGeom>
          <a:noFill/>
        </p:spPr>
      </p:pic>
      <p:sp>
        <p:nvSpPr>
          <p:cNvPr id="9" name="텍스트 상자 9">
            <a:extLst>
              <a:ext uri="{FF2B5EF4-FFF2-40B4-BE49-F238E27FC236}">
                <a16:creationId xmlns:a16="http://schemas.microsoft.com/office/drawing/2014/main" id="{589E19A8-ABA2-41D9-AD6F-0E2B3786787E}"/>
              </a:ext>
            </a:extLst>
          </p:cNvPr>
          <p:cNvSpPr txBox="1">
            <a:spLocks/>
          </p:cNvSpPr>
          <p:nvPr/>
        </p:nvSpPr>
        <p:spPr>
          <a:xfrm>
            <a:off x="6926356" y="1251859"/>
            <a:ext cx="3471545" cy="647065"/>
          </a:xfrm>
          <a:prstGeom prst="rect">
            <a:avLst/>
          </a:prstGeom>
          <a:noFill/>
          <a:ln w="0">
            <a:noFill/>
            <a:prstDash/>
          </a:ln>
        </p:spPr>
        <p:txBody>
          <a:bodyPr vert="horz" wrap="none" lIns="89535" tIns="46355" rIns="89535" bIns="46355" anchor="t">
            <a:spAutoFit/>
          </a:bodyPr>
          <a:lstStyle/>
          <a:p>
            <a:pPr marL="0" indent="0" algn="l" hangingPunct="1"/>
            <a:r>
              <a:rPr lang="ko-KR" sz="1800" b="1" i="1" dirty="0">
                <a:solidFill>
                  <a:srgbClr val="FF0000"/>
                </a:solidFill>
                <a:latin typeface="맑은 고딕" charset="0"/>
                <a:ea typeface="맑은 고딕" charset="0"/>
              </a:rPr>
              <a:t>쪽지창이 팝업으로 </a:t>
            </a:r>
            <a:r>
              <a:rPr lang="ko-KR" sz="1800" b="1" i="1" dirty="0" err="1">
                <a:solidFill>
                  <a:srgbClr val="FF0000"/>
                </a:solidFill>
                <a:latin typeface="맑은 고딕" charset="0"/>
                <a:ea typeface="맑은 고딕" charset="0"/>
              </a:rPr>
              <a:t>뜨게하여</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사용자에게 쪽지 전송이 되게 함</a:t>
            </a:r>
            <a:endParaRPr lang="ko-KR" altLang="en-US" sz="1800" b="1" i="1" dirty="0">
              <a:solidFill>
                <a:srgbClr val="FF0000"/>
              </a:solidFill>
              <a:latin typeface="맑은 고딕" charset="0"/>
              <a:ea typeface="맑은 고딕" charset="0"/>
            </a:endParaRPr>
          </a:p>
        </p:txBody>
      </p:sp>
      <p:pic>
        <p:nvPicPr>
          <p:cNvPr id="10" name="그림 13" descr="C:/Users/이정민/AppData/Roaming/PolarisOffice/ETemp/2012_21414480/fImage373363866771.png">
            <a:extLst>
              <a:ext uri="{FF2B5EF4-FFF2-40B4-BE49-F238E27FC236}">
                <a16:creationId xmlns:a16="http://schemas.microsoft.com/office/drawing/2014/main" id="{8F0C283C-62AF-42A0-911C-545126B47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265" r="25277" b="14663"/>
          <a:stretch>
            <a:fillRect/>
          </a:stretch>
        </p:blipFill>
        <p:spPr>
          <a:xfrm>
            <a:off x="160865" y="3429000"/>
            <a:ext cx="2636520" cy="2632075"/>
          </a:xfrm>
          <a:prstGeom prst="rect">
            <a:avLst/>
          </a:prstGeom>
          <a:solidFill>
            <a:srgbClr val="EDEDED"/>
          </a:solidFill>
          <a:ln w="88900" cap="sq" cmpd="sng">
            <a:solidFill>
              <a:srgbClr val="FFFFFF">
                <a:alpha val="100000"/>
              </a:srgbClr>
            </a:solidFill>
            <a:prstDash val="solid"/>
            <a:miter lim="800000"/>
          </a:ln>
          <a:effectLst>
            <a:outerShdw blurRad="54991" dist="17780" dir="5400000" algn="tl" rotWithShape="0">
              <a:srgbClr val="000000">
                <a:alpha val="40000"/>
              </a:srgbClr>
            </a:outerShdw>
          </a:effectLst>
          <a:scene3d>
            <a:camera prst="orthographicFront"/>
            <a:lightRig rig="threePt" dir="t"/>
          </a:scene3d>
          <a:sp3d>
            <a:bevelT w="25400" h="12700"/>
            <a:bevelB w="0" h="0"/>
          </a:sp3d>
        </p:spPr>
      </p:pic>
    </p:spTree>
    <p:extLst>
      <p:ext uri="{BB962C8B-B14F-4D97-AF65-F5344CB8AC3E}">
        <p14:creationId xmlns:p14="http://schemas.microsoft.com/office/powerpoint/2010/main" val="1633850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썸네일 게시판 </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더보기페이징</a:t>
            </a:r>
            <a:r>
              <a:rPr lang="en-US" altLang="ko-KR" i="1" u="sng" dirty="0">
                <a:solidFill>
                  <a:schemeClr val="dk1"/>
                </a:solidFill>
                <a:latin typeface="Arial"/>
                <a:ea typeface="Arial"/>
                <a:cs typeface="Arial"/>
                <a:sym typeface="Arial"/>
              </a:rPr>
              <a:t>)</a:t>
            </a:r>
            <a:endParaRPr i="1" u="sng" dirty="0"/>
          </a:p>
        </p:txBody>
      </p:sp>
      <p:pic>
        <p:nvPicPr>
          <p:cNvPr id="14" name="그림 13">
            <a:extLst>
              <a:ext uri="{FF2B5EF4-FFF2-40B4-BE49-F238E27FC236}">
                <a16:creationId xmlns:a16="http://schemas.microsoft.com/office/drawing/2014/main" id="{36DC2EE2-EE75-46EA-A044-45A3B678C84D}"/>
              </a:ext>
            </a:extLst>
          </p:cNvPr>
          <p:cNvPicPr>
            <a:picLocks noChangeAspect="1"/>
          </p:cNvPicPr>
          <p:nvPr/>
        </p:nvPicPr>
        <p:blipFill>
          <a:blip r:embed="rId2"/>
          <a:stretch>
            <a:fillRect/>
          </a:stretch>
        </p:blipFill>
        <p:spPr>
          <a:xfrm>
            <a:off x="639975" y="1615596"/>
            <a:ext cx="6095822" cy="5044328"/>
          </a:xfrm>
          <a:prstGeom prst="rect">
            <a:avLst/>
          </a:prstGeom>
        </p:spPr>
      </p:pic>
      <p:pic>
        <p:nvPicPr>
          <p:cNvPr id="17" name="그림 16">
            <a:extLst>
              <a:ext uri="{FF2B5EF4-FFF2-40B4-BE49-F238E27FC236}">
                <a16:creationId xmlns:a16="http://schemas.microsoft.com/office/drawing/2014/main" id="{2C07308F-A6D5-4DA9-B2C7-C7EF46067E66}"/>
              </a:ext>
            </a:extLst>
          </p:cNvPr>
          <p:cNvPicPr>
            <a:picLocks noChangeAspect="1"/>
          </p:cNvPicPr>
          <p:nvPr/>
        </p:nvPicPr>
        <p:blipFill>
          <a:blip r:embed="rId3"/>
          <a:stretch>
            <a:fillRect/>
          </a:stretch>
        </p:blipFill>
        <p:spPr>
          <a:xfrm>
            <a:off x="7010400" y="2169447"/>
            <a:ext cx="4837655" cy="1968313"/>
          </a:xfrm>
          <a:prstGeom prst="rect">
            <a:avLst/>
          </a:prstGeom>
        </p:spPr>
      </p:pic>
    </p:spTree>
    <p:extLst>
      <p:ext uri="{BB962C8B-B14F-4D97-AF65-F5344CB8AC3E}">
        <p14:creationId xmlns:p14="http://schemas.microsoft.com/office/powerpoint/2010/main" val="307211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sz="1800" i="1" u="sng" dirty="0">
                <a:solidFill>
                  <a:schemeClr val="dk1"/>
                </a:solidFill>
                <a:latin typeface="Arial"/>
                <a:ea typeface="Arial"/>
                <a:cs typeface="Arial"/>
                <a:sym typeface="Arial"/>
              </a:rPr>
              <a:t>카테고리</a:t>
            </a:r>
            <a:r>
              <a:rPr lang="en-US" altLang="ko-KR" sz="1800" i="1" u="sng" dirty="0">
                <a:solidFill>
                  <a:schemeClr val="dk1"/>
                </a:solidFill>
                <a:latin typeface="Arial"/>
                <a:ea typeface="Arial"/>
                <a:cs typeface="Arial"/>
                <a:sym typeface="Arial"/>
              </a:rPr>
              <a:t>, </a:t>
            </a:r>
            <a:r>
              <a:rPr lang="ko-KR" altLang="en-US" sz="1800" i="1" u="sng" dirty="0" err="1">
                <a:solidFill>
                  <a:schemeClr val="dk1"/>
                </a:solidFill>
                <a:latin typeface="Arial"/>
                <a:ea typeface="Arial"/>
                <a:cs typeface="Arial"/>
                <a:sym typeface="Arial"/>
              </a:rPr>
              <a:t>판매중</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판매완료</a:t>
            </a:r>
            <a:r>
              <a:rPr lang="en-US" altLang="ko-KR" i="1" u="sng"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검색기능 구현 </a:t>
            </a:r>
            <a:r>
              <a:rPr lang="en-US" altLang="ko-KR" i="1" u="sng" dirty="0">
                <a:solidFill>
                  <a:schemeClr val="dk1"/>
                </a:solidFill>
                <a:latin typeface="Arial"/>
                <a:ea typeface="Arial"/>
                <a:cs typeface="Arial"/>
                <a:sym typeface="Arial"/>
              </a:rPr>
              <a:t>(</a:t>
            </a:r>
            <a:r>
              <a:rPr lang="ko-KR" altLang="en-US" i="1" u="sng" dirty="0" err="1">
                <a:solidFill>
                  <a:schemeClr val="dk1"/>
                </a:solidFill>
                <a:latin typeface="Arial"/>
                <a:ea typeface="Arial"/>
                <a:cs typeface="Arial"/>
                <a:sym typeface="Arial"/>
              </a:rPr>
              <a:t>동적쿼리이용</a:t>
            </a:r>
            <a:r>
              <a:rPr lang="en-US" altLang="ko-KR" i="1" u="sng" dirty="0">
                <a:solidFill>
                  <a:schemeClr val="dk1"/>
                </a:solidFill>
                <a:latin typeface="Arial"/>
                <a:ea typeface="Arial"/>
                <a:cs typeface="Arial"/>
                <a:sym typeface="Arial"/>
              </a:rPr>
              <a:t>)</a:t>
            </a:r>
            <a:endParaRPr i="1" u="sng" dirty="0"/>
          </a:p>
        </p:txBody>
      </p:sp>
      <p:pic>
        <p:nvPicPr>
          <p:cNvPr id="5" name="그림 4">
            <a:extLst>
              <a:ext uri="{FF2B5EF4-FFF2-40B4-BE49-F238E27FC236}">
                <a16:creationId xmlns:a16="http://schemas.microsoft.com/office/drawing/2014/main" id="{13AEAC51-8973-4636-AEC9-1CFD473B1A1B}"/>
              </a:ext>
            </a:extLst>
          </p:cNvPr>
          <p:cNvPicPr>
            <a:picLocks noChangeAspect="1"/>
          </p:cNvPicPr>
          <p:nvPr/>
        </p:nvPicPr>
        <p:blipFill>
          <a:blip r:embed="rId2"/>
          <a:stretch>
            <a:fillRect/>
          </a:stretch>
        </p:blipFill>
        <p:spPr>
          <a:xfrm>
            <a:off x="132539" y="2646215"/>
            <a:ext cx="7543800" cy="2314575"/>
          </a:xfrm>
          <a:prstGeom prst="rect">
            <a:avLst/>
          </a:prstGeom>
        </p:spPr>
      </p:pic>
      <p:pic>
        <p:nvPicPr>
          <p:cNvPr id="8" name="그림 7">
            <a:extLst>
              <a:ext uri="{FF2B5EF4-FFF2-40B4-BE49-F238E27FC236}">
                <a16:creationId xmlns:a16="http://schemas.microsoft.com/office/drawing/2014/main" id="{49891FD0-0424-42D8-8BA9-BFE5D78AE7A1}"/>
              </a:ext>
            </a:extLst>
          </p:cNvPr>
          <p:cNvPicPr>
            <a:picLocks noChangeAspect="1"/>
          </p:cNvPicPr>
          <p:nvPr/>
        </p:nvPicPr>
        <p:blipFill>
          <a:blip r:embed="rId3"/>
          <a:stretch>
            <a:fillRect/>
          </a:stretch>
        </p:blipFill>
        <p:spPr>
          <a:xfrm>
            <a:off x="7532596" y="2225885"/>
            <a:ext cx="4130487" cy="3155233"/>
          </a:xfrm>
          <a:prstGeom prst="rect">
            <a:avLst/>
          </a:prstGeom>
        </p:spPr>
      </p:pic>
    </p:spTree>
    <p:extLst>
      <p:ext uri="{BB962C8B-B14F-4D97-AF65-F5344CB8AC3E}">
        <p14:creationId xmlns:p14="http://schemas.microsoft.com/office/powerpoint/2010/main" val="213566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9"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김혜원</a:t>
            </a:r>
            <a:endParaRPr lang="en-US" altLang="ko-KR"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3" name="그림 2">
            <a:extLst>
              <a:ext uri="{FF2B5EF4-FFF2-40B4-BE49-F238E27FC236}">
                <a16:creationId xmlns:a16="http://schemas.microsoft.com/office/drawing/2014/main" id="{1536BDFD-F65D-433D-8C91-B79D2123E622}"/>
              </a:ext>
            </a:extLst>
          </p:cNvPr>
          <p:cNvPicPr>
            <a:picLocks noChangeAspect="1"/>
          </p:cNvPicPr>
          <p:nvPr/>
        </p:nvPicPr>
        <p:blipFill>
          <a:blip r:embed="rId3"/>
          <a:stretch>
            <a:fillRect/>
          </a:stretch>
        </p:blipFill>
        <p:spPr>
          <a:xfrm>
            <a:off x="1865970" y="2011374"/>
            <a:ext cx="2446054" cy="2440285"/>
          </a:xfrm>
          <a:prstGeom prst="rect">
            <a:avLst/>
          </a:prstGeom>
        </p:spPr>
      </p:pic>
    </p:spTree>
    <p:extLst>
      <p:ext uri="{BB962C8B-B14F-4D97-AF65-F5344CB8AC3E}">
        <p14:creationId xmlns:p14="http://schemas.microsoft.com/office/powerpoint/2010/main" val="381689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en-US" altLang="ko-KR" i="1" u="sng" dirty="0">
                <a:solidFill>
                  <a:schemeClr val="dk1"/>
                </a:solidFill>
                <a:latin typeface="Arial"/>
                <a:ea typeface="Arial"/>
                <a:cs typeface="Arial"/>
                <a:sym typeface="Arial"/>
              </a:rPr>
              <a:t>ajax</a:t>
            </a:r>
            <a:r>
              <a:rPr lang="ko-KR" altLang="en-US" i="1" u="sng" dirty="0">
                <a:solidFill>
                  <a:schemeClr val="dk1"/>
                </a:solidFill>
                <a:latin typeface="Arial"/>
                <a:ea typeface="Arial"/>
                <a:cs typeface="Arial"/>
                <a:sym typeface="Arial"/>
              </a:rPr>
              <a:t>닉네임중복확인</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본인제외</a:t>
            </a:r>
            <a:r>
              <a:rPr lang="en-US" altLang="ko-KR" i="1" u="sng"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이메일인증</a:t>
            </a:r>
            <a:endParaRPr i="1" u="sng" dirty="0"/>
          </a:p>
        </p:txBody>
      </p:sp>
    </p:spTree>
    <p:extLst>
      <p:ext uri="{BB962C8B-B14F-4D97-AF65-F5344CB8AC3E}">
        <p14:creationId xmlns:p14="http://schemas.microsoft.com/office/powerpoint/2010/main" val="1546519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08</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err="1">
                <a:solidFill>
                  <a:schemeClr val="bg1"/>
                </a:solidFill>
                <a:latin typeface="휴먼둥근헤드라인" panose="02030504000101010101" pitchFamily="18" charset="-127"/>
                <a:ea typeface="휴먼둥근헤드라인" panose="02030504000101010101" pitchFamily="18" charset="-127"/>
              </a:rPr>
              <a:t>기능시현</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Tree>
    <p:extLst>
      <p:ext uri="{BB962C8B-B14F-4D97-AF65-F5344CB8AC3E}">
        <p14:creationId xmlns:p14="http://schemas.microsoft.com/office/powerpoint/2010/main" val="3032276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174375" y="2700635"/>
            <a:ext cx="5468471" cy="923330"/>
          </a:xfrm>
          <a:prstGeom prst="rect">
            <a:avLst/>
          </a:prstGeom>
          <a:noFill/>
        </p:spPr>
        <p:txBody>
          <a:bodyPr wrap="square" rtlCol="0">
            <a:spAutoFit/>
          </a:bodyPr>
          <a:lstStyle/>
          <a:p>
            <a:r>
              <a:rPr lang="ko-KR" altLang="en-US" sz="5400" dirty="0">
                <a:solidFill>
                  <a:schemeClr val="bg1"/>
                </a:solidFill>
                <a:latin typeface="HY견고딕" panose="02030600000101010101" pitchFamily="18" charset="-127"/>
                <a:ea typeface="HY견고딕" panose="02030600000101010101" pitchFamily="18" charset="-127"/>
              </a:rPr>
              <a:t>감사합니다♥</a:t>
            </a:r>
          </a:p>
        </p:txBody>
      </p:sp>
      <p:cxnSp>
        <p:nvCxnSpPr>
          <p:cNvPr id="6" name="직선 연결선 5"/>
          <p:cNvCxnSpPr/>
          <p:nvPr/>
        </p:nvCxnSpPr>
        <p:spPr>
          <a:xfrm>
            <a:off x="1104900" y="36957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528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정지수</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16" name="그림 15">
            <a:extLst>
              <a:ext uri="{FF2B5EF4-FFF2-40B4-BE49-F238E27FC236}">
                <a16:creationId xmlns:a16="http://schemas.microsoft.com/office/drawing/2014/main" id="{18C2DB39-CD72-44A6-8134-B4E140E16AA8}"/>
              </a:ext>
            </a:extLst>
          </p:cNvPr>
          <p:cNvPicPr>
            <a:picLocks noChangeAspect="1"/>
          </p:cNvPicPr>
          <p:nvPr/>
        </p:nvPicPr>
        <p:blipFill>
          <a:blip r:embed="rId3"/>
          <a:stretch>
            <a:fillRect/>
          </a:stretch>
        </p:blipFill>
        <p:spPr>
          <a:xfrm>
            <a:off x="1936473" y="2000349"/>
            <a:ext cx="2357620" cy="2475502"/>
          </a:xfrm>
          <a:prstGeom prst="rect">
            <a:avLst/>
          </a:prstGeom>
        </p:spPr>
      </p:pic>
    </p:spTree>
    <p:extLst>
      <p:ext uri="{BB962C8B-B14F-4D97-AF65-F5344CB8AC3E}">
        <p14:creationId xmlns:p14="http://schemas.microsoft.com/office/powerpoint/2010/main" val="183799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err="1"/>
              <a:t>윤연오</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9" name="그림 8">
            <a:extLst>
              <a:ext uri="{FF2B5EF4-FFF2-40B4-BE49-F238E27FC236}">
                <a16:creationId xmlns:a16="http://schemas.microsoft.com/office/drawing/2014/main" id="{5039D360-9751-4CF8-852C-4ABE672E17AD}"/>
              </a:ext>
            </a:extLst>
          </p:cNvPr>
          <p:cNvPicPr>
            <a:picLocks noChangeAspect="1"/>
          </p:cNvPicPr>
          <p:nvPr/>
        </p:nvPicPr>
        <p:blipFill>
          <a:blip r:embed="rId3"/>
          <a:stretch>
            <a:fillRect/>
          </a:stretch>
        </p:blipFill>
        <p:spPr>
          <a:xfrm>
            <a:off x="1934154" y="1990656"/>
            <a:ext cx="2333046" cy="2479584"/>
          </a:xfrm>
          <a:prstGeom prst="rect">
            <a:avLst/>
          </a:prstGeom>
        </p:spPr>
      </p:pic>
    </p:spTree>
    <p:extLst>
      <p:ext uri="{BB962C8B-B14F-4D97-AF65-F5344CB8AC3E}">
        <p14:creationId xmlns:p14="http://schemas.microsoft.com/office/powerpoint/2010/main" val="205028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이정민</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3" name="그림 2">
            <a:extLst>
              <a:ext uri="{FF2B5EF4-FFF2-40B4-BE49-F238E27FC236}">
                <a16:creationId xmlns:a16="http://schemas.microsoft.com/office/drawing/2014/main" id="{5AADBBDD-E9DB-489C-9B25-9A553FB5AD16}"/>
              </a:ext>
            </a:extLst>
          </p:cNvPr>
          <p:cNvPicPr>
            <a:picLocks noChangeAspect="1"/>
          </p:cNvPicPr>
          <p:nvPr/>
        </p:nvPicPr>
        <p:blipFill>
          <a:blip r:embed="rId3"/>
          <a:stretch>
            <a:fillRect/>
          </a:stretch>
        </p:blipFill>
        <p:spPr>
          <a:xfrm>
            <a:off x="1850592" y="1987407"/>
            <a:ext cx="2524185" cy="2484479"/>
          </a:xfrm>
          <a:prstGeom prst="rect">
            <a:avLst/>
          </a:prstGeom>
        </p:spPr>
      </p:pic>
    </p:spTree>
    <p:extLst>
      <p:ext uri="{BB962C8B-B14F-4D97-AF65-F5344CB8AC3E}">
        <p14:creationId xmlns:p14="http://schemas.microsoft.com/office/powerpoint/2010/main" val="19856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이은지</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18" name="그림 17">
            <a:extLst>
              <a:ext uri="{FF2B5EF4-FFF2-40B4-BE49-F238E27FC236}">
                <a16:creationId xmlns:a16="http://schemas.microsoft.com/office/drawing/2014/main" id="{D56C0B95-4D07-4804-B527-58AE6F618A62}"/>
              </a:ext>
            </a:extLst>
          </p:cNvPr>
          <p:cNvPicPr>
            <a:picLocks noChangeAspect="1"/>
          </p:cNvPicPr>
          <p:nvPr/>
        </p:nvPicPr>
        <p:blipFill>
          <a:blip r:embed="rId3"/>
          <a:stretch>
            <a:fillRect/>
          </a:stretch>
        </p:blipFill>
        <p:spPr>
          <a:xfrm>
            <a:off x="1994927" y="2003213"/>
            <a:ext cx="2263308" cy="2464229"/>
          </a:xfrm>
          <a:prstGeom prst="rect">
            <a:avLst/>
          </a:prstGeom>
        </p:spPr>
      </p:pic>
    </p:spTree>
    <p:extLst>
      <p:ext uri="{BB962C8B-B14F-4D97-AF65-F5344CB8AC3E}">
        <p14:creationId xmlns:p14="http://schemas.microsoft.com/office/powerpoint/2010/main" val="2933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02</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기획의도</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sp>
        <p:nvSpPr>
          <p:cNvPr id="31" name="직사각형 30"/>
          <p:cNvSpPr/>
          <p:nvPr/>
        </p:nvSpPr>
        <p:spPr>
          <a:xfrm>
            <a:off x="8425618" y="4376762"/>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9180060" y="44562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이웃의솜씨</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sp>
        <p:nvSpPr>
          <p:cNvPr id="6" name="더하기 기호 5">
            <a:extLst>
              <a:ext uri="{FF2B5EF4-FFF2-40B4-BE49-F238E27FC236}">
                <a16:creationId xmlns:a16="http://schemas.microsoft.com/office/drawing/2014/main" id="{EA4B3CCB-462B-4817-B052-4610AB86BABD}"/>
              </a:ext>
            </a:extLst>
          </p:cNvPr>
          <p:cNvSpPr/>
          <p:nvPr/>
        </p:nvSpPr>
        <p:spPr>
          <a:xfrm>
            <a:off x="3657499" y="3479922"/>
            <a:ext cx="491154" cy="443775"/>
          </a:xfrm>
          <a:prstGeom prst="mathPlus">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당근마켓(당근마켓) 기업, 채용, 투자, 뉴스">
            <a:extLst>
              <a:ext uri="{FF2B5EF4-FFF2-40B4-BE49-F238E27FC236}">
                <a16:creationId xmlns:a16="http://schemas.microsoft.com/office/drawing/2014/main" id="{4EFD621A-0E25-40E0-8153-A622C81B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2" y="2259479"/>
            <a:ext cx="3150537" cy="2476748"/>
          </a:xfrm>
          <a:prstGeom prst="rect">
            <a:avLst/>
          </a:prstGeom>
          <a:noFill/>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A42533F5-DD7C-4A39-96B0-D8D50793FE37}"/>
              </a:ext>
            </a:extLst>
          </p:cNvPr>
          <p:cNvSpPr/>
          <p:nvPr/>
        </p:nvSpPr>
        <p:spPr>
          <a:xfrm>
            <a:off x="419185"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989F0CDB-629D-42B1-A259-4357F6B4D959}"/>
              </a:ext>
            </a:extLst>
          </p:cNvPr>
          <p:cNvSpPr txBox="1"/>
          <p:nvPr/>
        </p:nvSpPr>
        <p:spPr>
          <a:xfrm>
            <a:off x="1338447" y="4494435"/>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pic>
        <p:nvPicPr>
          <p:cNvPr id="1030" name="Picture 6" descr="백패커(아이디어스(idus)) 기업, 채용, 투자, 뉴스">
            <a:extLst>
              <a:ext uri="{FF2B5EF4-FFF2-40B4-BE49-F238E27FC236}">
                <a16:creationId xmlns:a16="http://schemas.microsoft.com/office/drawing/2014/main" id="{0C6616B6-7FFA-40F8-9613-DDBFACC5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137" y="2159250"/>
            <a:ext cx="3164778" cy="2834090"/>
          </a:xfrm>
          <a:prstGeom prst="rect">
            <a:avLst/>
          </a:prstGeom>
          <a:noFill/>
          <a:extLst>
            <a:ext uri="{909E8E84-426E-40DD-AFC4-6F175D3DCCD1}">
              <a14:hiddenFill xmlns:a14="http://schemas.microsoft.com/office/drawing/2010/main">
                <a:solidFill>
                  <a:srgbClr val="FFFFFF"/>
                </a:solidFill>
              </a14:hiddenFill>
            </a:ext>
          </a:extLst>
        </p:spPr>
      </p:pic>
      <p:sp>
        <p:nvSpPr>
          <p:cNvPr id="38" name="직사각형 37">
            <a:extLst>
              <a:ext uri="{FF2B5EF4-FFF2-40B4-BE49-F238E27FC236}">
                <a16:creationId xmlns:a16="http://schemas.microsoft.com/office/drawing/2014/main" id="{0D65F817-7CD6-498F-AF15-E01FF24C4643}"/>
              </a:ext>
            </a:extLst>
          </p:cNvPr>
          <p:cNvSpPr/>
          <p:nvPr/>
        </p:nvSpPr>
        <p:spPr>
          <a:xfrm>
            <a:off x="4316734"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18F6A43C-0F91-4661-B19C-E3A39DF8BC9A}"/>
              </a:ext>
            </a:extLst>
          </p:cNvPr>
          <p:cNvSpPr txBox="1"/>
          <p:nvPr/>
        </p:nvSpPr>
        <p:spPr>
          <a:xfrm>
            <a:off x="5059931" y="44831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아이디어스</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D3FD6B6E-1319-4D85-A772-A43C580CC406}"/>
              </a:ext>
            </a:extLst>
          </p:cNvPr>
          <p:cNvPicPr>
            <a:picLocks noChangeAspect="1"/>
          </p:cNvPicPr>
          <p:nvPr/>
        </p:nvPicPr>
        <p:blipFill>
          <a:blip r:embed="rId4"/>
          <a:stretch>
            <a:fillRect/>
          </a:stretch>
        </p:blipFill>
        <p:spPr>
          <a:xfrm>
            <a:off x="8254613" y="3359390"/>
            <a:ext cx="3493714" cy="644993"/>
          </a:xfrm>
          <a:prstGeom prst="rect">
            <a:avLst/>
          </a:prstGeom>
        </p:spPr>
      </p:pic>
      <p:sp>
        <p:nvSpPr>
          <p:cNvPr id="9" name="같음 기호 8">
            <a:extLst>
              <a:ext uri="{FF2B5EF4-FFF2-40B4-BE49-F238E27FC236}">
                <a16:creationId xmlns:a16="http://schemas.microsoft.com/office/drawing/2014/main" id="{ACFE74DF-70A8-4EDF-A103-6EA5F157AF29}"/>
              </a:ext>
            </a:extLst>
          </p:cNvPr>
          <p:cNvSpPr/>
          <p:nvPr/>
        </p:nvSpPr>
        <p:spPr>
          <a:xfrm>
            <a:off x="7657285" y="3442448"/>
            <a:ext cx="437844" cy="466787"/>
          </a:xfrm>
          <a:prstGeom prst="mathEqual">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5506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03</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개발환경</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10" name="그림 9">
            <a:extLst>
              <a:ext uri="{FF2B5EF4-FFF2-40B4-BE49-F238E27FC236}">
                <a16:creationId xmlns:a16="http://schemas.microsoft.com/office/drawing/2014/main" id="{CC76E036-6D1C-4F14-96B6-0E9673988277}"/>
              </a:ext>
            </a:extLst>
          </p:cNvPr>
          <p:cNvPicPr>
            <a:picLocks noChangeAspect="1"/>
          </p:cNvPicPr>
          <p:nvPr/>
        </p:nvPicPr>
        <p:blipFill>
          <a:blip r:embed="rId2"/>
          <a:stretch>
            <a:fillRect/>
          </a:stretch>
        </p:blipFill>
        <p:spPr>
          <a:xfrm>
            <a:off x="724758" y="1132245"/>
            <a:ext cx="7812453" cy="5527679"/>
          </a:xfrm>
          <a:prstGeom prst="rect">
            <a:avLst/>
          </a:prstGeom>
        </p:spPr>
      </p:pic>
      <p:pic>
        <p:nvPicPr>
          <p:cNvPr id="1026" name="Picture 2" descr="spring MVC에서 JSTL 사용하기 | 너드팩토리 블로그">
            <a:extLst>
              <a:ext uri="{FF2B5EF4-FFF2-40B4-BE49-F238E27FC236}">
                <a16:creationId xmlns:a16="http://schemas.microsoft.com/office/drawing/2014/main" id="{9772A080-31D6-4A89-95CE-32A7E99BF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5215" y="2003786"/>
            <a:ext cx="2904477" cy="152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커스터마이징1 - UserDetailsService, UserDetails">
            <a:extLst>
              <a:ext uri="{FF2B5EF4-FFF2-40B4-BE49-F238E27FC236}">
                <a16:creationId xmlns:a16="http://schemas.microsoft.com/office/drawing/2014/main" id="{6A420D29-73F7-4FF1-9310-C1C8E02821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6497" y="3392577"/>
            <a:ext cx="2811846" cy="1518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마이바티스 - 해시넷">
            <a:extLst>
              <a:ext uri="{FF2B5EF4-FFF2-40B4-BE49-F238E27FC236}">
                <a16:creationId xmlns:a16="http://schemas.microsoft.com/office/drawing/2014/main" id="{A0E97357-800F-4C5B-9904-2C0F11904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925" y="4781368"/>
            <a:ext cx="1518397" cy="151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0560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TotalTime>
  <Words>703</Words>
  <Application>Microsoft Office PowerPoint</Application>
  <PresentationFormat>와이드스크린</PresentationFormat>
  <Paragraphs>224</Paragraphs>
  <Slides>32</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32</vt:i4>
      </vt:variant>
    </vt:vector>
  </HeadingPairs>
  <TitlesOfParts>
    <vt:vector size="44" baseType="lpstr">
      <vt:lpstr>HY견고딕</vt:lpstr>
      <vt:lpstr>HY헤드라인M</vt:lpstr>
      <vt:lpstr>KoPub돋움체 Bold</vt:lpstr>
      <vt:lpstr>KoPub돋움체 Medium</vt:lpstr>
      <vt:lpstr>Noto Sans CJK KR</vt:lpstr>
      <vt:lpstr>나눔바른고딕OTF Light</vt:lpstr>
      <vt:lpstr>Malgun Gothic</vt:lpstr>
      <vt:lpstr>Malgun Gothic</vt:lpstr>
      <vt:lpstr>휴먼둥근헤드라인</vt:lpstr>
      <vt:lpstr>Arial</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Jennifer Thomas</dc:creator>
  <cp:lastModifiedBy>Jennifer Thomas</cp:lastModifiedBy>
  <cp:revision>57</cp:revision>
  <dcterms:created xsi:type="dcterms:W3CDTF">2021-04-08T01:38:49Z</dcterms:created>
  <dcterms:modified xsi:type="dcterms:W3CDTF">2021-04-10T17:18:33Z</dcterms:modified>
</cp:coreProperties>
</file>